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61" r:id="rId3"/>
    <p:sldId id="257" r:id="rId4"/>
    <p:sldId id="260" r:id="rId5"/>
    <p:sldId id="258" r:id="rId6"/>
    <p:sldId id="259" r:id="rId7"/>
    <p:sldId id="268" r:id="rId8"/>
    <p:sldId id="262" r:id="rId9"/>
    <p:sldId id="263" r:id="rId10"/>
    <p:sldId id="264" r:id="rId11"/>
    <p:sldId id="265" r:id="rId12"/>
    <p:sldId id="267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EB4AC-90F9-054F-969E-CF277DEECFBA}" type="datetimeFigureOut">
              <a:rPr lang="en-US" smtClean="0"/>
              <a:t>20/04/16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1AFC4-FE17-5A4A-8CB2-94F1E5924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233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11 questions. Statement. Did institution do as it said?</a:t>
            </a:r>
            <a:r>
              <a:rPr lang="en-US" baseline="0" dirty="0" smtClean="0"/>
              <a:t> Better or worse. Numbers. DTA/</a:t>
            </a:r>
            <a:r>
              <a:rPr lang="en-US" baseline="0" dirty="0" err="1" smtClean="0"/>
              <a:t>Allinmaths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1AFC4-FE17-5A4A-8CB2-94F1E592403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207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OU, Holloway, UEA, Kent, Leicester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1AFC4-FE17-5A4A-8CB2-94F1E592403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635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A0E4-0000-724B-AA01-28B5C18C4C49}" type="datetimeFigureOut">
              <a:rPr lang="en-US" smtClean="0"/>
              <a:t>18/04/16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F3F5-A0C6-1749-9C45-451E6F4C5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2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A0E4-0000-724B-AA01-28B5C18C4C49}" type="datetimeFigureOut">
              <a:rPr lang="en-US" smtClean="0"/>
              <a:t>18/04/16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F3F5-A0C6-1749-9C45-451E6F4C5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55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A0E4-0000-724B-AA01-28B5C18C4C49}" type="datetimeFigureOut">
              <a:rPr lang="en-US" smtClean="0"/>
              <a:t>18/04/16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F3F5-A0C6-1749-9C45-451E6F4C5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7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A0E4-0000-724B-AA01-28B5C18C4C49}" type="datetimeFigureOut">
              <a:rPr lang="en-US" smtClean="0"/>
              <a:t>18/04/16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F3F5-A0C6-1749-9C45-451E6F4C5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90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A0E4-0000-724B-AA01-28B5C18C4C49}" type="datetimeFigureOut">
              <a:rPr lang="en-US" smtClean="0"/>
              <a:t>18/04/16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F3F5-A0C6-1749-9C45-451E6F4C5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30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A0E4-0000-724B-AA01-28B5C18C4C49}" type="datetimeFigureOut">
              <a:rPr lang="en-US" smtClean="0"/>
              <a:t>18/04/16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F3F5-A0C6-1749-9C45-451E6F4C5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13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A0E4-0000-724B-AA01-28B5C18C4C49}" type="datetimeFigureOut">
              <a:rPr lang="en-US" smtClean="0"/>
              <a:t>18/04/16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F3F5-A0C6-1749-9C45-451E6F4C5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8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A0E4-0000-724B-AA01-28B5C18C4C49}" type="datetimeFigureOut">
              <a:rPr lang="en-US" smtClean="0"/>
              <a:t>18/04/16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F3F5-A0C6-1749-9C45-451E6F4C5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8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A0E4-0000-724B-AA01-28B5C18C4C49}" type="datetimeFigureOut">
              <a:rPr lang="en-US" smtClean="0"/>
              <a:t>18/04/16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F3F5-A0C6-1749-9C45-451E6F4C5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02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A0E4-0000-724B-AA01-28B5C18C4C49}" type="datetimeFigureOut">
              <a:rPr lang="en-US" smtClean="0"/>
              <a:t>18/04/16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F3F5-A0C6-1749-9C45-451E6F4C5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48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A0E4-0000-724B-AA01-28B5C18C4C49}" type="datetimeFigureOut">
              <a:rPr lang="en-US" smtClean="0"/>
              <a:t>18/04/16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F3F5-A0C6-1749-9C45-451E6F4C5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52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5A0E4-0000-724B-AA01-28B5C18C4C49}" type="datetimeFigureOut">
              <a:rPr lang="en-US" smtClean="0"/>
              <a:t>18/04/16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6F3F5-A0C6-1749-9C45-451E6F4C5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76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LMS – </a:t>
            </a:r>
            <a:r>
              <a:rPr lang="en-US" dirty="0" err="1" smtClean="0"/>
              <a:t>HoDoMS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REF2014 survey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HoDoMS</a:t>
            </a:r>
            <a:endParaRPr lang="en-US" dirty="0" smtClean="0"/>
          </a:p>
          <a:p>
            <a:r>
              <a:rPr lang="en-US" dirty="0" smtClean="0"/>
              <a:t>Birmingham</a:t>
            </a:r>
          </a:p>
          <a:p>
            <a:endParaRPr lang="en-US" dirty="0" smtClean="0"/>
          </a:p>
          <a:p>
            <a:r>
              <a:rPr lang="en-US" dirty="0" smtClean="0"/>
              <a:t>21 April 2016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112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nstitutional strategy?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DTP16 &gt; DTG15 means constant *cash* for </a:t>
            </a:r>
            <a:r>
              <a:rPr lang="en-US" dirty="0" err="1" smtClean="0"/>
              <a:t>maths</a:t>
            </a:r>
            <a:endParaRPr lang="en-US" dirty="0" smtClean="0"/>
          </a:p>
          <a:p>
            <a:r>
              <a:rPr lang="en-US" dirty="0" smtClean="0"/>
              <a:t>DTP16 &lt; DTG15 means constant *percentage* for </a:t>
            </a:r>
            <a:r>
              <a:rPr lang="en-US" dirty="0" err="1" smtClean="0"/>
              <a:t>maths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207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Casualties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Institutions without large Engineering or Physics departments did not meet the threshold, so got no DTP. So </a:t>
            </a:r>
            <a:r>
              <a:rPr lang="en-US" dirty="0" err="1" smtClean="0"/>
              <a:t>Maths</a:t>
            </a:r>
            <a:r>
              <a:rPr lang="en-US" dirty="0" smtClean="0"/>
              <a:t> </a:t>
            </a:r>
            <a:r>
              <a:rPr lang="en-US" dirty="0" err="1" smtClean="0"/>
              <a:t>Depts</a:t>
            </a:r>
            <a:r>
              <a:rPr lang="en-US" dirty="0" smtClean="0"/>
              <a:t> there got nothing (OU, RHU, UEA, Kent, Leicester)</a:t>
            </a:r>
          </a:p>
          <a:p>
            <a:r>
              <a:rPr lang="en-US" dirty="0" smtClean="0"/>
              <a:t>About half of the remaining respondent departments had protected DTA and half had reduced (no gains!)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450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213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22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survey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41 responses</a:t>
            </a:r>
          </a:p>
          <a:p>
            <a:r>
              <a:rPr lang="en-US" dirty="0" smtClean="0"/>
              <a:t>Range of answers from several types of department.</a:t>
            </a:r>
          </a:p>
          <a:p>
            <a:r>
              <a:rPr lang="en-US" dirty="0" smtClean="0"/>
              <a:t>Disappointing that some larger departments did not respond</a:t>
            </a:r>
          </a:p>
          <a:p>
            <a:r>
              <a:rPr lang="en-US" dirty="0" smtClean="0"/>
              <a:t>Some common themes identified on the following pages.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918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esponses (selectivity)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Many institutions were gaming the system.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REF was divisive amongst </a:t>
            </a:r>
            <a:r>
              <a:rPr lang="en-US" dirty="0" smtClean="0"/>
              <a:t>staff, especially with selective returns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Many responses: all </a:t>
            </a:r>
            <a:r>
              <a:rPr lang="en-US" dirty="0"/>
              <a:t>eligible staff should be </a:t>
            </a:r>
            <a:r>
              <a:rPr lang="en-US" dirty="0" smtClean="0"/>
              <a:t>submitted (but this would </a:t>
            </a:r>
            <a:r>
              <a:rPr lang="en-US" dirty="0"/>
              <a:t>not resolve all </a:t>
            </a:r>
            <a:r>
              <a:rPr lang="en-US" dirty="0" smtClean="0"/>
              <a:t>problems).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425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esponses (Impact1)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impact of ICS had been less negative than expected. </a:t>
            </a:r>
          </a:p>
          <a:p>
            <a:r>
              <a:rPr lang="en-US" dirty="0" smtClean="0"/>
              <a:t>Several responses were surprised that their ICSs had scored well. </a:t>
            </a:r>
          </a:p>
          <a:p>
            <a:r>
              <a:rPr lang="en-US" dirty="0" smtClean="0"/>
              <a:t>The present definition was not felt to fully capture the most impactful mathematics. </a:t>
            </a:r>
            <a:endParaRPr lang="en-US" dirty="0" smtClean="0">
              <a:effectLst/>
            </a:endParaRPr>
          </a:p>
          <a:p>
            <a:r>
              <a:rPr lang="en-US" dirty="0" smtClean="0"/>
              <a:t>Several said </a:t>
            </a:r>
            <a:r>
              <a:rPr lang="en-US" dirty="0" smtClean="0"/>
              <a:t>redefinition of Impact to cover academic impact would be welcome.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846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Responses (Impact2)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Impact </a:t>
            </a:r>
            <a:r>
              <a:rPr lang="en-US" dirty="0"/>
              <a:t>i</a:t>
            </a:r>
            <a:r>
              <a:rPr lang="en-US" dirty="0" smtClean="0"/>
              <a:t>s </a:t>
            </a:r>
            <a:r>
              <a:rPr lang="en-US" dirty="0"/>
              <a:t>shaping the pattern of </a:t>
            </a:r>
            <a:r>
              <a:rPr lang="en-US" dirty="0" smtClean="0"/>
              <a:t>hiring. </a:t>
            </a:r>
            <a:r>
              <a:rPr lang="en-US" dirty="0"/>
              <a:t>T</a:t>
            </a:r>
            <a:r>
              <a:rPr lang="en-US" dirty="0" smtClean="0"/>
              <a:t>his </a:t>
            </a:r>
            <a:r>
              <a:rPr lang="en-US" dirty="0"/>
              <a:t>may not be a wholly negative trend. </a:t>
            </a:r>
            <a:endParaRPr lang="en-US" dirty="0" smtClean="0"/>
          </a:p>
          <a:p>
            <a:r>
              <a:rPr lang="en-US" dirty="0" smtClean="0"/>
              <a:t>Impact </a:t>
            </a:r>
            <a:r>
              <a:rPr lang="en-US" dirty="0"/>
              <a:t>should be portable.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 </a:t>
            </a:r>
            <a:r>
              <a:rPr lang="en-US" dirty="0"/>
              <a:t> Several responses felt that smaller submissions should not be required to </a:t>
            </a:r>
            <a:r>
              <a:rPr lang="en-US" dirty="0" smtClean="0"/>
              <a:t>present </a:t>
            </a:r>
            <a:r>
              <a:rPr lang="en-US" dirty="0"/>
              <a:t>as </a:t>
            </a:r>
            <a:r>
              <a:rPr lang="en-US" dirty="0" smtClean="0"/>
              <a:t>many ICS.</a:t>
            </a:r>
          </a:p>
          <a:p>
            <a:r>
              <a:rPr lang="en-US" dirty="0" smtClean="0"/>
              <a:t>Impact hard </a:t>
            </a:r>
            <a:r>
              <a:rPr lang="en-US" dirty="0"/>
              <a:t>to evidence for growing departments which </a:t>
            </a:r>
            <a:r>
              <a:rPr lang="en-US" dirty="0" smtClean="0"/>
              <a:t>could </a:t>
            </a:r>
            <a:r>
              <a:rPr lang="en-US" dirty="0"/>
              <a:t>not provide evidence over longer timescales.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527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Responses (Environment)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trong </a:t>
            </a:r>
            <a:r>
              <a:rPr lang="en-US" dirty="0"/>
              <a:t>feeling that E</a:t>
            </a:r>
            <a:r>
              <a:rPr lang="en-US" dirty="0" smtClean="0"/>
              <a:t>nvironment worked </a:t>
            </a:r>
            <a:r>
              <a:rPr lang="en-US" dirty="0"/>
              <a:t>in </a:t>
            </a:r>
            <a:r>
              <a:rPr lang="en-US" dirty="0" err="1"/>
              <a:t>favour</a:t>
            </a:r>
            <a:r>
              <a:rPr lang="en-US" dirty="0"/>
              <a:t> of large </a:t>
            </a:r>
            <a:r>
              <a:rPr lang="en-US" dirty="0" smtClean="0"/>
              <a:t>departments. </a:t>
            </a:r>
          </a:p>
          <a:p>
            <a:r>
              <a:rPr lang="en-US" dirty="0" smtClean="0"/>
              <a:t>Some </a:t>
            </a:r>
            <a:r>
              <a:rPr lang="en-US" dirty="0"/>
              <a:t>replies called for the return of a specific, ‘esteem,’ category.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  The assessment of interdisciplinary research was felt to be unsatisfactory.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499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Stern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Highlights of CMS submission</a:t>
            </a:r>
          </a:p>
          <a:p>
            <a:r>
              <a:rPr lang="en-US" dirty="0" smtClean="0"/>
              <a:t>Research Fortnight’s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315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LMS – </a:t>
            </a:r>
            <a:r>
              <a:rPr lang="en-US" dirty="0" err="1" smtClean="0"/>
              <a:t>HoDoMS</a:t>
            </a:r>
            <a:r>
              <a:rPr lang="en-US" dirty="0" smtClean="0"/>
              <a:t> DTP Survey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HoDoMS</a:t>
            </a:r>
            <a:endParaRPr lang="en-US" dirty="0" smtClean="0"/>
          </a:p>
          <a:p>
            <a:r>
              <a:rPr lang="en-US" dirty="0" smtClean="0"/>
              <a:t>Birmingham</a:t>
            </a:r>
          </a:p>
          <a:p>
            <a:endParaRPr lang="en-US" dirty="0" smtClean="0"/>
          </a:p>
          <a:p>
            <a:r>
              <a:rPr lang="en-US" dirty="0" smtClean="0"/>
              <a:t>21/4/16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34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impressions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40 institutions receive DTPs</a:t>
            </a:r>
          </a:p>
          <a:p>
            <a:r>
              <a:rPr lang="en-US" dirty="0" smtClean="0"/>
              <a:t>31 </a:t>
            </a:r>
            <a:r>
              <a:rPr lang="en-US" dirty="0" err="1" smtClean="0"/>
              <a:t>mathsci</a:t>
            </a:r>
            <a:r>
              <a:rPr lang="en-US" dirty="0" smtClean="0"/>
              <a:t> departments receive DTPs</a:t>
            </a:r>
          </a:p>
          <a:p>
            <a:r>
              <a:rPr lang="en-US" dirty="0" smtClean="0"/>
              <a:t>19 distinct respondents so far</a:t>
            </a:r>
          </a:p>
          <a:p>
            <a:r>
              <a:rPr lang="en-US" dirty="0" smtClean="0"/>
              <a:t>Best outcome was `essentially the same as last year’</a:t>
            </a:r>
          </a:p>
        </p:txBody>
      </p:sp>
    </p:spTree>
    <p:extLst>
      <p:ext uri="{BB962C8B-B14F-4D97-AF65-F5344CB8AC3E}">
        <p14:creationId xmlns:p14="http://schemas.microsoft.com/office/powerpoint/2010/main" val="252233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3787</TotalTime>
  <Words>351</Words>
  <Application>Microsoft Macintosh PowerPoint</Application>
  <PresentationFormat>On-screen Show (4:3)</PresentationFormat>
  <Paragraphs>57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LMS – HoDoMS REF2014 survey</vt:lpstr>
      <vt:lpstr>The survey responses</vt:lpstr>
      <vt:lpstr>Responses (selectivity) </vt:lpstr>
      <vt:lpstr>Responses (Impact1) </vt:lpstr>
      <vt:lpstr>Responses (Impact2)</vt:lpstr>
      <vt:lpstr>Responses (Environment)</vt:lpstr>
      <vt:lpstr>Stern Review</vt:lpstr>
      <vt:lpstr>LMS – HoDoMS DTP Survey</vt:lpstr>
      <vt:lpstr>Early impressions</vt:lpstr>
      <vt:lpstr>Institutional strategy?</vt:lpstr>
      <vt:lpstr>Casualties</vt:lpstr>
      <vt:lpstr> </vt:lpstr>
      <vt:lpstr>PowerPoint Presentation</vt:lpstr>
    </vt:vector>
  </TitlesOfParts>
  <Company>University of Sheffield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LMS – HoDoMS REF2014 survey</dc:title>
  <dc:creator>John Greenlees</dc:creator>
  <cp:lastModifiedBy>John Greenlees</cp:lastModifiedBy>
  <cp:revision>11</cp:revision>
  <cp:lastPrinted>2016-04-21T11:23:47Z</cp:lastPrinted>
  <dcterms:created xsi:type="dcterms:W3CDTF">2016-04-18T20:18:31Z</dcterms:created>
  <dcterms:modified xsi:type="dcterms:W3CDTF">2016-04-21T11:25:50Z</dcterms:modified>
</cp:coreProperties>
</file>