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8" autoAdjust="0"/>
    <p:restoredTop sz="94660"/>
  </p:normalViewPr>
  <p:slideViewPr>
    <p:cSldViewPr snapToGrid="0">
      <p:cViewPr varScale="1">
        <p:scale>
          <a:sx n="73" d="100"/>
          <a:sy n="73"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C0EE63-531A-426D-B96E-27B9F640FB11}" type="datetimeFigureOut">
              <a:rPr lang="en-GB" smtClean="0"/>
              <a:t>09/09/2019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835B87-30F6-439E-A085-FD143808B95B}" type="slidenum">
              <a:rPr lang="en-GB" smtClean="0"/>
              <a:t>‹#›</a:t>
            </a:fld>
            <a:endParaRPr lang="en-GB"/>
          </a:p>
        </p:txBody>
      </p:sp>
    </p:spTree>
    <p:extLst>
      <p:ext uri="{BB962C8B-B14F-4D97-AF65-F5344CB8AC3E}">
        <p14:creationId xmlns:p14="http://schemas.microsoft.com/office/powerpoint/2010/main" val="3854984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C0EE63-531A-426D-B96E-27B9F640FB11}" type="datetimeFigureOut">
              <a:rPr lang="en-GB" smtClean="0"/>
              <a:t>09/09/2019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835B87-30F6-439E-A085-FD143808B95B}" type="slidenum">
              <a:rPr lang="en-GB" smtClean="0"/>
              <a:t>‹#›</a:t>
            </a:fld>
            <a:endParaRPr lang="en-GB"/>
          </a:p>
        </p:txBody>
      </p:sp>
    </p:spTree>
    <p:extLst>
      <p:ext uri="{BB962C8B-B14F-4D97-AF65-F5344CB8AC3E}">
        <p14:creationId xmlns:p14="http://schemas.microsoft.com/office/powerpoint/2010/main" val="623972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C0EE63-531A-426D-B96E-27B9F640FB11}" type="datetimeFigureOut">
              <a:rPr lang="en-GB" smtClean="0"/>
              <a:t>09/09/2019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835B87-30F6-439E-A085-FD143808B95B}" type="slidenum">
              <a:rPr lang="en-GB" smtClean="0"/>
              <a:t>‹#›</a:t>
            </a:fld>
            <a:endParaRPr lang="en-GB"/>
          </a:p>
        </p:txBody>
      </p:sp>
    </p:spTree>
    <p:extLst>
      <p:ext uri="{BB962C8B-B14F-4D97-AF65-F5344CB8AC3E}">
        <p14:creationId xmlns:p14="http://schemas.microsoft.com/office/powerpoint/2010/main" val="2749334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C0EE63-531A-426D-B96E-27B9F640FB11}" type="datetimeFigureOut">
              <a:rPr lang="en-GB" smtClean="0"/>
              <a:t>09/09/2019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835B87-30F6-439E-A085-FD143808B95B}" type="slidenum">
              <a:rPr lang="en-GB" smtClean="0"/>
              <a:t>‹#›</a:t>
            </a:fld>
            <a:endParaRPr lang="en-GB"/>
          </a:p>
        </p:txBody>
      </p:sp>
    </p:spTree>
    <p:extLst>
      <p:ext uri="{BB962C8B-B14F-4D97-AF65-F5344CB8AC3E}">
        <p14:creationId xmlns:p14="http://schemas.microsoft.com/office/powerpoint/2010/main" val="2947127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C0EE63-531A-426D-B96E-27B9F640FB11}" type="datetimeFigureOut">
              <a:rPr lang="en-GB" smtClean="0"/>
              <a:t>09/09/2019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835B87-30F6-439E-A085-FD143808B95B}" type="slidenum">
              <a:rPr lang="en-GB" smtClean="0"/>
              <a:t>‹#›</a:t>
            </a:fld>
            <a:endParaRPr lang="en-GB"/>
          </a:p>
        </p:txBody>
      </p:sp>
    </p:spTree>
    <p:extLst>
      <p:ext uri="{BB962C8B-B14F-4D97-AF65-F5344CB8AC3E}">
        <p14:creationId xmlns:p14="http://schemas.microsoft.com/office/powerpoint/2010/main" val="652163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8CC0EE63-531A-426D-B96E-27B9F640FB11}" type="datetimeFigureOut">
              <a:rPr lang="en-GB" smtClean="0"/>
              <a:t>09/09/2019</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C1835B87-30F6-439E-A085-FD143808B95B}" type="slidenum">
              <a:rPr lang="en-GB" smtClean="0"/>
              <a:t>‹#›</a:t>
            </a:fld>
            <a:endParaRPr lang="en-GB"/>
          </a:p>
        </p:txBody>
      </p:sp>
    </p:spTree>
    <p:extLst>
      <p:ext uri="{BB962C8B-B14F-4D97-AF65-F5344CB8AC3E}">
        <p14:creationId xmlns:p14="http://schemas.microsoft.com/office/powerpoint/2010/main" val="3464992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8CC0EE63-531A-426D-B96E-27B9F640FB11}" type="datetimeFigureOut">
              <a:rPr lang="en-GB" smtClean="0"/>
              <a:t>09/09/2019</a:t>
            </a:fld>
            <a:endParaRPr lang="en-GB"/>
          </a:p>
        </p:txBody>
      </p:sp>
      <p:sp>
        <p:nvSpPr>
          <p:cNvPr id="11" name="Footer Placeholder 10"/>
          <p:cNvSpPr>
            <a:spLocks noGrp="1"/>
          </p:cNvSpPr>
          <p:nvPr>
            <p:ph type="ftr" sz="quarter" idx="11"/>
          </p:nvPr>
        </p:nvSpPr>
        <p:spPr/>
        <p:txBody>
          <a:bodyPr/>
          <a:lstStyle/>
          <a:p>
            <a:endParaRPr lang="en-GB"/>
          </a:p>
        </p:txBody>
      </p:sp>
      <p:sp>
        <p:nvSpPr>
          <p:cNvPr id="12" name="Slide Number Placeholder 11"/>
          <p:cNvSpPr>
            <a:spLocks noGrp="1"/>
          </p:cNvSpPr>
          <p:nvPr>
            <p:ph type="sldNum" sz="quarter" idx="12"/>
          </p:nvPr>
        </p:nvSpPr>
        <p:spPr/>
        <p:txBody>
          <a:bodyPr/>
          <a:lstStyle/>
          <a:p>
            <a:fld id="{C1835B87-30F6-439E-A085-FD143808B95B}" type="slidenum">
              <a:rPr lang="en-GB" smtClean="0"/>
              <a:t>‹#›</a:t>
            </a:fld>
            <a:endParaRPr lang="en-GB"/>
          </a:p>
        </p:txBody>
      </p:sp>
    </p:spTree>
    <p:extLst>
      <p:ext uri="{BB962C8B-B14F-4D97-AF65-F5344CB8AC3E}">
        <p14:creationId xmlns:p14="http://schemas.microsoft.com/office/powerpoint/2010/main" val="1923304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8CC0EE63-531A-426D-B96E-27B9F640FB11}" type="datetimeFigureOut">
              <a:rPr lang="en-GB" smtClean="0"/>
              <a:t>09/09/2019</a:t>
            </a:fld>
            <a:endParaRPr lang="en-GB"/>
          </a:p>
        </p:txBody>
      </p:sp>
      <p:sp>
        <p:nvSpPr>
          <p:cNvPr id="7" name="Footer Placeholder 6"/>
          <p:cNvSpPr>
            <a:spLocks noGrp="1"/>
          </p:cNvSpPr>
          <p:nvPr>
            <p:ph type="ftr" sz="quarter" idx="11"/>
          </p:nvPr>
        </p:nvSpPr>
        <p:spPr/>
        <p:txBody>
          <a:bodyPr/>
          <a:lstStyle/>
          <a:p>
            <a:endParaRPr lang="en-GB"/>
          </a:p>
        </p:txBody>
      </p:sp>
      <p:sp>
        <p:nvSpPr>
          <p:cNvPr id="8" name="Slide Number Placeholder 7"/>
          <p:cNvSpPr>
            <a:spLocks noGrp="1"/>
          </p:cNvSpPr>
          <p:nvPr>
            <p:ph type="sldNum" sz="quarter" idx="12"/>
          </p:nvPr>
        </p:nvSpPr>
        <p:spPr/>
        <p:txBody>
          <a:bodyPr/>
          <a:lstStyle/>
          <a:p>
            <a:fld id="{C1835B87-30F6-439E-A085-FD143808B95B}" type="slidenum">
              <a:rPr lang="en-GB" smtClean="0"/>
              <a:t>‹#›</a:t>
            </a:fld>
            <a:endParaRPr lang="en-GB"/>
          </a:p>
        </p:txBody>
      </p:sp>
    </p:spTree>
    <p:extLst>
      <p:ext uri="{BB962C8B-B14F-4D97-AF65-F5344CB8AC3E}">
        <p14:creationId xmlns:p14="http://schemas.microsoft.com/office/powerpoint/2010/main" val="2354793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CC0EE63-531A-426D-B96E-27B9F640FB11}" type="datetimeFigureOut">
              <a:rPr lang="en-GB" smtClean="0"/>
              <a:t>09/09/2019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835B87-30F6-439E-A085-FD143808B95B}" type="slidenum">
              <a:rPr lang="en-GB" smtClean="0"/>
              <a:t>‹#›</a:t>
            </a:fld>
            <a:endParaRPr lang="en-GB"/>
          </a:p>
        </p:txBody>
      </p:sp>
    </p:spTree>
    <p:extLst>
      <p:ext uri="{BB962C8B-B14F-4D97-AF65-F5344CB8AC3E}">
        <p14:creationId xmlns:p14="http://schemas.microsoft.com/office/powerpoint/2010/main" val="4170358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8CC0EE63-531A-426D-B96E-27B9F640FB11}" type="datetimeFigureOut">
              <a:rPr lang="en-GB" smtClean="0"/>
              <a:t>09/09/2019</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C1835B87-30F6-439E-A085-FD143808B95B}" type="slidenum">
              <a:rPr lang="en-GB" smtClean="0"/>
              <a:t>‹#›</a:t>
            </a:fld>
            <a:endParaRPr lang="en-GB"/>
          </a:p>
        </p:txBody>
      </p:sp>
    </p:spTree>
    <p:extLst>
      <p:ext uri="{BB962C8B-B14F-4D97-AF65-F5344CB8AC3E}">
        <p14:creationId xmlns:p14="http://schemas.microsoft.com/office/powerpoint/2010/main" val="2889735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8CC0EE63-531A-426D-B96E-27B9F640FB11}" type="datetimeFigureOut">
              <a:rPr lang="en-GB" smtClean="0"/>
              <a:t>09/09/2019</a:t>
            </a:fld>
            <a:endParaRPr lang="en-GB"/>
          </a:p>
        </p:txBody>
      </p:sp>
      <p:sp>
        <p:nvSpPr>
          <p:cNvPr id="9" name="Footer Placeholder 8"/>
          <p:cNvSpPr>
            <a:spLocks noGrp="1"/>
          </p:cNvSpPr>
          <p:nvPr>
            <p:ph type="ftr" sz="quarter" idx="11"/>
          </p:nvPr>
        </p:nvSpPr>
        <p:spPr>
          <a:xfrm>
            <a:off x="3499101" y="6356350"/>
            <a:ext cx="5911517" cy="365125"/>
          </a:xfrm>
        </p:spPr>
        <p:txBody>
          <a:bodyPr/>
          <a:lstStyle/>
          <a:p>
            <a:endParaRPr lang="en-GB"/>
          </a:p>
        </p:txBody>
      </p:sp>
      <p:sp>
        <p:nvSpPr>
          <p:cNvPr id="10" name="Slide Number Placeholder 9"/>
          <p:cNvSpPr>
            <a:spLocks noGrp="1"/>
          </p:cNvSpPr>
          <p:nvPr>
            <p:ph type="sldNum" sz="quarter" idx="12"/>
          </p:nvPr>
        </p:nvSpPr>
        <p:spPr/>
        <p:txBody>
          <a:bodyPr/>
          <a:lstStyle/>
          <a:p>
            <a:fld id="{C1835B87-30F6-439E-A085-FD143808B95B}" type="slidenum">
              <a:rPr lang="en-GB" smtClean="0"/>
              <a:t>‹#›</a:t>
            </a:fld>
            <a:endParaRPr lang="en-GB"/>
          </a:p>
        </p:txBody>
      </p:sp>
    </p:spTree>
    <p:extLst>
      <p:ext uri="{BB962C8B-B14F-4D97-AF65-F5344CB8AC3E}">
        <p14:creationId xmlns:p14="http://schemas.microsoft.com/office/powerpoint/2010/main" val="1608539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8CC0EE63-531A-426D-B96E-27B9F640FB11}" type="datetimeFigureOut">
              <a:rPr lang="en-GB" smtClean="0"/>
              <a:t>09/09/2019</a:t>
            </a:fld>
            <a:endParaRPr lang="en-GB"/>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C1835B87-30F6-439E-A085-FD143808B95B}" type="slidenum">
              <a:rPr lang="en-GB" smtClean="0"/>
              <a:t>‹#›</a:t>
            </a:fld>
            <a:endParaRPr lang="en-GB"/>
          </a:p>
        </p:txBody>
      </p:sp>
    </p:spTree>
    <p:extLst>
      <p:ext uri="{BB962C8B-B14F-4D97-AF65-F5344CB8AC3E}">
        <p14:creationId xmlns:p14="http://schemas.microsoft.com/office/powerpoint/2010/main" val="1202102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t>Challenges posed by more diverse student cohorts, and subsequent pressures on staff</a:t>
            </a:r>
            <a:r>
              <a:rPr lang="en-GB" dirty="0"/>
              <a:t/>
            </a:r>
            <a:br>
              <a:rPr lang="en-GB" dirty="0"/>
            </a:br>
            <a:endParaRPr lang="en-GB" dirty="0"/>
          </a:p>
        </p:txBody>
      </p:sp>
      <p:sp>
        <p:nvSpPr>
          <p:cNvPr id="3" name="Subtitle 2"/>
          <p:cNvSpPr>
            <a:spLocks noGrp="1"/>
          </p:cNvSpPr>
          <p:nvPr>
            <p:ph type="subTitle" idx="1"/>
          </p:nvPr>
        </p:nvSpPr>
        <p:spPr/>
        <p:txBody>
          <a:bodyPr/>
          <a:lstStyle/>
          <a:p>
            <a:r>
              <a:rPr lang="en-GB" dirty="0" smtClean="0"/>
              <a:t>Prof Catherine Hobbs</a:t>
            </a:r>
          </a:p>
          <a:p>
            <a:r>
              <a:rPr lang="en-GB" dirty="0" smtClean="0"/>
              <a:t>University of the West of England, Bristol</a:t>
            </a:r>
            <a:endParaRPr lang="en-GB" dirty="0"/>
          </a:p>
        </p:txBody>
      </p:sp>
    </p:spTree>
    <p:extLst>
      <p:ext uri="{BB962C8B-B14F-4D97-AF65-F5344CB8AC3E}">
        <p14:creationId xmlns:p14="http://schemas.microsoft.com/office/powerpoint/2010/main" val="3344373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endParaRPr lang="en-GB" dirty="0"/>
          </a:p>
        </p:txBody>
      </p:sp>
      <p:sp>
        <p:nvSpPr>
          <p:cNvPr id="3" name="Content Placeholder 2"/>
          <p:cNvSpPr>
            <a:spLocks noGrp="1"/>
          </p:cNvSpPr>
          <p:nvPr>
            <p:ph idx="1"/>
          </p:nvPr>
        </p:nvSpPr>
        <p:spPr/>
        <p:txBody>
          <a:bodyPr>
            <a:normAutofit/>
          </a:bodyPr>
          <a:lstStyle/>
          <a:p>
            <a:pPr lvl="0"/>
            <a:r>
              <a:rPr lang="en-GB" dirty="0"/>
              <a:t>Increasing student numbers in maths and/or recruiting with lower grades in order to maintain/grow numbers.  </a:t>
            </a:r>
            <a:endParaRPr lang="en-GB" dirty="0" smtClean="0"/>
          </a:p>
          <a:p>
            <a:pPr lvl="0"/>
            <a:r>
              <a:rPr lang="en-GB" dirty="0" smtClean="0"/>
              <a:t>Similar issues </a:t>
            </a:r>
            <a:r>
              <a:rPr lang="en-GB" dirty="0"/>
              <a:t>in areas where mathematicians provide service teaching </a:t>
            </a:r>
            <a:r>
              <a:rPr lang="en-GB" dirty="0" err="1"/>
              <a:t>eg</a:t>
            </a:r>
            <a:r>
              <a:rPr lang="en-GB" dirty="0"/>
              <a:t> engineering, computer science, business</a:t>
            </a:r>
          </a:p>
          <a:p>
            <a:pPr lvl="0"/>
            <a:r>
              <a:rPr lang="en-GB" dirty="0" smtClean="0"/>
              <a:t>Although </a:t>
            </a:r>
            <a:r>
              <a:rPr lang="en-GB" dirty="0"/>
              <a:t>A level </a:t>
            </a:r>
            <a:r>
              <a:rPr lang="en-GB" dirty="0" smtClean="0"/>
              <a:t>syllabus </a:t>
            </a:r>
            <a:r>
              <a:rPr lang="en-GB" dirty="0"/>
              <a:t>now more </a:t>
            </a:r>
            <a:r>
              <a:rPr lang="en-GB" dirty="0" smtClean="0"/>
              <a:t>uniform, international </a:t>
            </a:r>
            <a:r>
              <a:rPr lang="en-GB" dirty="0"/>
              <a:t>recruitment </a:t>
            </a:r>
            <a:r>
              <a:rPr lang="en-GB" dirty="0" smtClean="0"/>
              <a:t>still brings </a:t>
            </a:r>
            <a:r>
              <a:rPr lang="en-GB" dirty="0"/>
              <a:t>in students with diverse entry qualifications.</a:t>
            </a:r>
          </a:p>
          <a:p>
            <a:pPr lvl="0"/>
            <a:r>
              <a:rPr lang="en-GB" dirty="0" smtClean="0"/>
              <a:t>National rise </a:t>
            </a:r>
            <a:r>
              <a:rPr lang="en-GB" dirty="0"/>
              <a:t>in students declaring disabilities</a:t>
            </a:r>
          </a:p>
          <a:p>
            <a:pPr lvl="0"/>
            <a:r>
              <a:rPr lang="en-GB" dirty="0"/>
              <a:t>Pressure from university senior management to increase continuation and graduate employment rates (also from students themselves – paying fees has brought in a stronger consumer culture</a:t>
            </a:r>
            <a:r>
              <a:rPr lang="en-GB" dirty="0" smtClean="0"/>
              <a:t>)</a:t>
            </a:r>
            <a:endParaRPr lang="en-GB" dirty="0"/>
          </a:p>
          <a:p>
            <a:endParaRPr lang="en-GB" dirty="0"/>
          </a:p>
        </p:txBody>
      </p:sp>
    </p:spTree>
    <p:extLst>
      <p:ext uri="{BB962C8B-B14F-4D97-AF65-F5344CB8AC3E}">
        <p14:creationId xmlns:p14="http://schemas.microsoft.com/office/powerpoint/2010/main" val="441631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Challenges</a:t>
            </a:r>
            <a:endParaRPr lang="en-GB" dirty="0"/>
          </a:p>
        </p:txBody>
      </p:sp>
      <p:sp>
        <p:nvSpPr>
          <p:cNvPr id="3" name="Content Placeholder 2"/>
          <p:cNvSpPr>
            <a:spLocks noGrp="1"/>
          </p:cNvSpPr>
          <p:nvPr>
            <p:ph idx="1"/>
          </p:nvPr>
        </p:nvSpPr>
        <p:spPr/>
        <p:txBody>
          <a:bodyPr>
            <a:normAutofit/>
          </a:bodyPr>
          <a:lstStyle/>
          <a:p>
            <a:pPr lvl="0"/>
            <a:r>
              <a:rPr lang="en-GB" sz="2800" dirty="0" smtClean="0"/>
              <a:t>Larger numbers in many Universities</a:t>
            </a:r>
            <a:endParaRPr lang="en-GB" sz="2800" dirty="0"/>
          </a:p>
          <a:p>
            <a:pPr lvl="0"/>
            <a:r>
              <a:rPr lang="en-GB" sz="2800" dirty="0"/>
              <a:t>Mixed backgrounds</a:t>
            </a:r>
          </a:p>
          <a:p>
            <a:pPr lvl="0"/>
            <a:r>
              <a:rPr lang="en-GB" sz="2800" dirty="0"/>
              <a:t>Mixed abilities </a:t>
            </a:r>
          </a:p>
          <a:p>
            <a:pPr lvl="0"/>
            <a:r>
              <a:rPr lang="en-GB" sz="2800" dirty="0" smtClean="0"/>
              <a:t>High expectations </a:t>
            </a:r>
            <a:r>
              <a:rPr lang="en-GB" sz="2800" dirty="0"/>
              <a:t>(students, university, staff)</a:t>
            </a:r>
          </a:p>
          <a:p>
            <a:pPr lvl="0"/>
            <a:r>
              <a:rPr lang="en-GB" sz="2800" dirty="0" smtClean="0"/>
              <a:t>Adapting to change</a:t>
            </a:r>
            <a:r>
              <a:rPr lang="en-GB" sz="2800" dirty="0"/>
              <a:t>: </a:t>
            </a:r>
            <a:r>
              <a:rPr lang="en-GB" sz="2800" dirty="0" smtClean="0"/>
              <a:t>staff need to understand that their </a:t>
            </a:r>
            <a:r>
              <a:rPr lang="en-GB" sz="2800" dirty="0"/>
              <a:t>students are not </a:t>
            </a:r>
            <a:r>
              <a:rPr lang="en-GB" sz="2800" dirty="0" smtClean="0"/>
              <a:t>them!</a:t>
            </a:r>
            <a:endParaRPr lang="en-GB" sz="2800" dirty="0"/>
          </a:p>
          <a:p>
            <a:endParaRPr lang="en-GB" sz="2800" dirty="0"/>
          </a:p>
        </p:txBody>
      </p:sp>
    </p:spTree>
    <p:extLst>
      <p:ext uri="{BB962C8B-B14F-4D97-AF65-F5344CB8AC3E}">
        <p14:creationId xmlns:p14="http://schemas.microsoft.com/office/powerpoint/2010/main" val="3906548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Strategic approaches (1)</a:t>
            </a:r>
            <a:endParaRPr lang="en-GB" dirty="0"/>
          </a:p>
        </p:txBody>
      </p:sp>
      <p:sp>
        <p:nvSpPr>
          <p:cNvPr id="3" name="Content Placeholder 2"/>
          <p:cNvSpPr>
            <a:spLocks noGrp="1"/>
          </p:cNvSpPr>
          <p:nvPr>
            <p:ph idx="1"/>
          </p:nvPr>
        </p:nvSpPr>
        <p:spPr/>
        <p:txBody>
          <a:bodyPr>
            <a:normAutofit/>
          </a:bodyPr>
          <a:lstStyle/>
          <a:p>
            <a:r>
              <a:rPr lang="en-GB" sz="2400" dirty="0"/>
              <a:t>Identify issues and fight for resources.  Given that continuation rates and graduate employment rates (as well as NSS) are likely to be important to your University, what resources are available to provide support for areas where there are challenges</a:t>
            </a:r>
            <a:r>
              <a:rPr lang="en-GB" sz="2400" dirty="0"/>
              <a:t>?</a:t>
            </a:r>
            <a:br>
              <a:rPr lang="en-GB" sz="2400" dirty="0"/>
            </a:br>
            <a:endParaRPr lang="en-GB" sz="2400" dirty="0" smtClean="0"/>
          </a:p>
          <a:p>
            <a:r>
              <a:rPr lang="en-GB" sz="2400" dirty="0" smtClean="0"/>
              <a:t>Scaling </a:t>
            </a:r>
            <a:r>
              <a:rPr lang="en-GB" sz="2400" dirty="0"/>
              <a:t>up – we can’t necessarily do things in exactly the same way as we ourselves were taught, or as we used to teach 10 years ago.  Need to get staff to admit this and own the issue. Encourage them to find out what others do/generate ideas.</a:t>
            </a:r>
            <a:br>
              <a:rPr lang="en-GB" sz="2400" dirty="0"/>
            </a:br>
            <a:endParaRPr lang="en-GB" sz="2400" dirty="0"/>
          </a:p>
        </p:txBody>
      </p:sp>
    </p:spTree>
    <p:extLst>
      <p:ext uri="{BB962C8B-B14F-4D97-AF65-F5344CB8AC3E}">
        <p14:creationId xmlns:p14="http://schemas.microsoft.com/office/powerpoint/2010/main" val="3773634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Strategic approaches (2)</a:t>
            </a:r>
            <a:endParaRPr lang="en-GB" dirty="0"/>
          </a:p>
        </p:txBody>
      </p:sp>
      <p:sp>
        <p:nvSpPr>
          <p:cNvPr id="3" name="Content Placeholder 2"/>
          <p:cNvSpPr>
            <a:spLocks noGrp="1"/>
          </p:cNvSpPr>
          <p:nvPr>
            <p:ph idx="1"/>
          </p:nvPr>
        </p:nvSpPr>
        <p:spPr/>
        <p:txBody>
          <a:bodyPr>
            <a:normAutofit/>
          </a:bodyPr>
          <a:lstStyle/>
          <a:p>
            <a:r>
              <a:rPr lang="en-GB" sz="2400" dirty="0"/>
              <a:t>Support centres/drop-in advice/peer-assisted </a:t>
            </a:r>
            <a:r>
              <a:rPr lang="en-GB" sz="2400" dirty="0" smtClean="0"/>
              <a:t>learning.  Require </a:t>
            </a:r>
            <a:r>
              <a:rPr lang="en-GB" sz="2400" dirty="0"/>
              <a:t>organisation and resources but can reduce pressure on module leaders as well as increasing student satisfaction</a:t>
            </a:r>
            <a:r>
              <a:rPr lang="en-GB" sz="2400" dirty="0" smtClean="0"/>
              <a:t>;</a:t>
            </a:r>
            <a:br>
              <a:rPr lang="en-GB" sz="2400" dirty="0" smtClean="0"/>
            </a:br>
            <a:endParaRPr lang="en-GB" sz="2400" dirty="0" smtClean="0"/>
          </a:p>
          <a:p>
            <a:r>
              <a:rPr lang="en-GB" sz="2400" dirty="0"/>
              <a:t>Spaces are important – they can aid or discourage peer learning.  Students helping each other can take the pressure off staff.</a:t>
            </a:r>
            <a:br>
              <a:rPr lang="en-GB" sz="2400" dirty="0"/>
            </a:br>
            <a:endParaRPr lang="en-GB" sz="2400" dirty="0"/>
          </a:p>
        </p:txBody>
      </p:sp>
    </p:spTree>
    <p:extLst>
      <p:ext uri="{BB962C8B-B14F-4D97-AF65-F5344CB8AC3E}">
        <p14:creationId xmlns:p14="http://schemas.microsoft.com/office/powerpoint/2010/main" val="198753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Operational approaches (1)</a:t>
            </a:r>
            <a:endParaRPr lang="en-GB" dirty="0"/>
          </a:p>
        </p:txBody>
      </p:sp>
      <p:sp>
        <p:nvSpPr>
          <p:cNvPr id="3" name="Content Placeholder 2"/>
          <p:cNvSpPr>
            <a:spLocks noGrp="1"/>
          </p:cNvSpPr>
          <p:nvPr>
            <p:ph idx="1"/>
          </p:nvPr>
        </p:nvSpPr>
        <p:spPr/>
        <p:txBody>
          <a:bodyPr>
            <a:normAutofit/>
          </a:bodyPr>
          <a:lstStyle/>
          <a:p>
            <a:pPr lvl="0"/>
            <a:r>
              <a:rPr lang="en-GB" sz="2400" dirty="0"/>
              <a:t>S</a:t>
            </a:r>
            <a:r>
              <a:rPr lang="en-GB" sz="2400" dirty="0" smtClean="0"/>
              <a:t>essions for </a:t>
            </a:r>
            <a:r>
              <a:rPr lang="en-GB" sz="2400" dirty="0"/>
              <a:t>staff to explore </a:t>
            </a:r>
            <a:r>
              <a:rPr lang="en-GB" sz="2400" dirty="0" smtClean="0"/>
              <a:t>current A </a:t>
            </a:r>
            <a:r>
              <a:rPr lang="en-GB" sz="2400" dirty="0"/>
              <a:t>level syllabus. </a:t>
            </a:r>
            <a:r>
              <a:rPr lang="en-GB" sz="2400" dirty="0" smtClean="0"/>
              <a:t>As </a:t>
            </a:r>
            <a:r>
              <a:rPr lang="en-GB" sz="2400" dirty="0"/>
              <a:t>a discipline we are lucky in that our students are likely to have A level </a:t>
            </a:r>
            <a:r>
              <a:rPr lang="en-GB" sz="2400" dirty="0" smtClean="0"/>
              <a:t>maths (excepting international) so </a:t>
            </a:r>
            <a:r>
              <a:rPr lang="en-GB" sz="2400" dirty="0"/>
              <a:t>we do have a more uniform input than many subjects</a:t>
            </a:r>
            <a:r>
              <a:rPr lang="en-GB" sz="2400" dirty="0" smtClean="0"/>
              <a:t>.</a:t>
            </a:r>
            <a:br>
              <a:rPr lang="en-GB" sz="2400" dirty="0" smtClean="0"/>
            </a:br>
            <a:endParaRPr lang="en-GB" sz="2400" dirty="0"/>
          </a:p>
          <a:p>
            <a:pPr lvl="0"/>
            <a:r>
              <a:rPr lang="en-GB" sz="2400" dirty="0"/>
              <a:t>Diagnostic testing – but need to ensure you have a plan in place to tackle any issues revealed </a:t>
            </a:r>
            <a:r>
              <a:rPr lang="en-GB" sz="2400" dirty="0" err="1"/>
              <a:t>eg</a:t>
            </a:r>
            <a:r>
              <a:rPr lang="en-GB" sz="2400" dirty="0"/>
              <a:t> small group tutorials, 1-1 advice sessions, access to tailored support materials</a:t>
            </a:r>
            <a:r>
              <a:rPr lang="en-GB" sz="2400" dirty="0" smtClean="0"/>
              <a:t>.</a:t>
            </a:r>
            <a:endParaRPr lang="en-GB" sz="2400" dirty="0"/>
          </a:p>
        </p:txBody>
      </p:sp>
    </p:spTree>
    <p:extLst>
      <p:ext uri="{BB962C8B-B14F-4D97-AF65-F5344CB8AC3E}">
        <p14:creationId xmlns:p14="http://schemas.microsoft.com/office/powerpoint/2010/main" val="1175324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Operational approaches (2)</a:t>
            </a:r>
            <a:endParaRPr lang="en-GB" dirty="0"/>
          </a:p>
        </p:txBody>
      </p:sp>
      <p:sp>
        <p:nvSpPr>
          <p:cNvPr id="3" name="Content Placeholder 2"/>
          <p:cNvSpPr>
            <a:spLocks noGrp="1"/>
          </p:cNvSpPr>
          <p:nvPr>
            <p:ph idx="1"/>
          </p:nvPr>
        </p:nvSpPr>
        <p:spPr/>
        <p:txBody>
          <a:bodyPr/>
          <a:lstStyle/>
          <a:p>
            <a:pPr lvl="0"/>
            <a:r>
              <a:rPr lang="en-GB" sz="2400" dirty="0" smtClean="0"/>
              <a:t>Early engagement </a:t>
            </a:r>
            <a:r>
              <a:rPr lang="en-GB" sz="2400" dirty="0" err="1" smtClean="0"/>
              <a:t>eg</a:t>
            </a:r>
            <a:r>
              <a:rPr lang="en-GB" sz="2400" dirty="0" smtClean="0"/>
              <a:t> group tasks, intensive modules to identify students who are struggling in order to provide targeted support.</a:t>
            </a:r>
            <a:br>
              <a:rPr lang="en-GB" sz="2400" dirty="0" smtClean="0"/>
            </a:br>
            <a:endParaRPr lang="en-GB" sz="2400" dirty="0" smtClean="0"/>
          </a:p>
          <a:p>
            <a:r>
              <a:rPr lang="en-GB" sz="2400" dirty="0" smtClean="0"/>
              <a:t>E-assessment can reduce marking load significantly whilst improving feedback to students</a:t>
            </a:r>
            <a:r>
              <a:rPr lang="en-GB" sz="2400" dirty="0"/>
              <a:t>.</a:t>
            </a:r>
            <a:br>
              <a:rPr lang="en-GB" sz="2400" dirty="0"/>
            </a:br>
            <a:endParaRPr lang="en-GB" sz="2400" dirty="0" smtClean="0"/>
          </a:p>
          <a:p>
            <a:r>
              <a:rPr lang="en-GB" sz="2400" dirty="0" smtClean="0"/>
              <a:t>Training </a:t>
            </a:r>
            <a:r>
              <a:rPr lang="en-GB" sz="2400" dirty="0"/>
              <a:t>– can your University offer any staff training centrally </a:t>
            </a:r>
            <a:r>
              <a:rPr lang="en-GB" sz="2400" dirty="0" err="1"/>
              <a:t>eg</a:t>
            </a:r>
            <a:r>
              <a:rPr lang="en-GB" sz="2400" dirty="0"/>
              <a:t> on working with students with disabilities?  Some central training is good!</a:t>
            </a:r>
          </a:p>
          <a:p>
            <a:pPr lvl="0"/>
            <a:endParaRPr lang="en-GB" sz="2400" dirty="0" smtClean="0"/>
          </a:p>
          <a:p>
            <a:endParaRPr lang="en-GB" dirty="0"/>
          </a:p>
        </p:txBody>
      </p:sp>
    </p:spTree>
    <p:extLst>
      <p:ext uri="{BB962C8B-B14F-4D97-AF65-F5344CB8AC3E}">
        <p14:creationId xmlns:p14="http://schemas.microsoft.com/office/powerpoint/2010/main" val="316732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a:t>
            </a:r>
            <a:endParaRPr lang="en-GB" dirty="0"/>
          </a:p>
        </p:txBody>
      </p:sp>
      <p:sp>
        <p:nvSpPr>
          <p:cNvPr id="4" name="Text Placeholder 3"/>
          <p:cNvSpPr>
            <a:spLocks noGrp="1"/>
          </p:cNvSpPr>
          <p:nvPr>
            <p:ph type="body" idx="1"/>
          </p:nvPr>
        </p:nvSpPr>
        <p:spPr/>
        <p:txBody>
          <a:bodyPr/>
          <a:lstStyle/>
          <a:p>
            <a:r>
              <a:rPr lang="en-GB" dirty="0" smtClean="0"/>
              <a:t>Sharing challenges and ideas</a:t>
            </a:r>
            <a:endParaRPr lang="en-GB" dirty="0"/>
          </a:p>
        </p:txBody>
      </p:sp>
    </p:spTree>
    <p:extLst>
      <p:ext uri="{BB962C8B-B14F-4D97-AF65-F5344CB8AC3E}">
        <p14:creationId xmlns:p14="http://schemas.microsoft.com/office/powerpoint/2010/main" val="3637391414"/>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18</TotalTime>
  <Words>300</Words>
  <Application>Microsoft Office PowerPoint</Application>
  <PresentationFormat>Widescreen</PresentationFormat>
  <Paragraphs>30</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Corbel</vt:lpstr>
      <vt:lpstr>Wingdings 2</vt:lpstr>
      <vt:lpstr>Frame</vt:lpstr>
      <vt:lpstr>Challenges posed by more diverse student cohorts, and subsequent pressures on staff </vt:lpstr>
      <vt:lpstr>Context</vt:lpstr>
      <vt:lpstr>Challenges</vt:lpstr>
      <vt:lpstr>Strategic approaches (1)</vt:lpstr>
      <vt:lpstr>Strategic approaches (2)</vt:lpstr>
      <vt:lpstr>Operational approaches (1)</vt:lpstr>
      <vt:lpstr>Operational approaches (2)</vt:lpstr>
      <vt:lpstr>Discussion</vt:lpstr>
    </vt:vector>
  </TitlesOfParts>
  <Company>University of the West of England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posed by more diverse student cohorts, and subsequent pressures on staff</dc:title>
  <dc:creator>Catherine Hobbs</dc:creator>
  <cp:lastModifiedBy>Catherine Hobbs</cp:lastModifiedBy>
  <cp:revision>7</cp:revision>
  <dcterms:created xsi:type="dcterms:W3CDTF">2019-09-09T15:56:28Z</dcterms:created>
  <dcterms:modified xsi:type="dcterms:W3CDTF">2019-09-09T16:30:53Z</dcterms:modified>
</cp:coreProperties>
</file>