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24"/>
  </p:handoutMasterIdLst>
  <p:sldIdLst>
    <p:sldId id="256" r:id="rId2"/>
    <p:sldId id="257" r:id="rId3"/>
    <p:sldId id="258" r:id="rId4"/>
    <p:sldId id="261" r:id="rId5"/>
    <p:sldId id="262" r:id="rId6"/>
    <p:sldId id="274" r:id="rId7"/>
    <p:sldId id="277" r:id="rId8"/>
    <p:sldId id="263" r:id="rId9"/>
    <p:sldId id="264" r:id="rId10"/>
    <p:sldId id="281" r:id="rId11"/>
    <p:sldId id="266" r:id="rId12"/>
    <p:sldId id="267" r:id="rId13"/>
    <p:sldId id="278" r:id="rId14"/>
    <p:sldId id="268" r:id="rId15"/>
    <p:sldId id="269" r:id="rId16"/>
    <p:sldId id="271" r:id="rId17"/>
    <p:sldId id="272" r:id="rId18"/>
    <p:sldId id="276" r:id="rId19"/>
    <p:sldId id="280" r:id="rId20"/>
    <p:sldId id="279" r:id="rId21"/>
    <p:sldId id="275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99" autoAdjust="0"/>
  </p:normalViewPr>
  <p:slideViewPr>
    <p:cSldViewPr snapToGrid="0">
      <p:cViewPr varScale="1">
        <p:scale>
          <a:sx n="76" d="100"/>
          <a:sy n="76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D7AC6-A725-4916-9453-32DAE860F93C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CD9EB-1E4A-4169-BFAE-C1068221F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14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9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4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54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1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96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9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6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8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1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4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4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2832104"/>
            <a:ext cx="7934325" cy="1368822"/>
          </a:xfrm>
        </p:spPr>
        <p:txBody>
          <a:bodyPr>
            <a:normAutofit fontScale="90000"/>
          </a:bodyPr>
          <a:lstStyle/>
          <a:p>
            <a:r>
              <a:rPr lang="en-GB" dirty="0"/>
              <a:t>Horizon scanning: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future of mathematics teaching in HE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0" y="4648201"/>
            <a:ext cx="7315200" cy="685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Tony Mann, University of Greenwich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078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Flipped </a:t>
            </a:r>
            <a:r>
              <a:rPr lang="en-GB" dirty="0" err="1" smtClean="0"/>
              <a:t>Classroon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Students study material in advance</a:t>
            </a:r>
            <a:endParaRPr lang="en-GB" dirty="0" smtClean="0"/>
          </a:p>
          <a:p>
            <a:r>
              <a:rPr lang="en-GB" dirty="0" smtClean="0"/>
              <a:t>Class time spent addressing specific difficulties / doing problems</a:t>
            </a:r>
          </a:p>
          <a:p>
            <a:endParaRPr lang="en-GB" dirty="0"/>
          </a:p>
          <a:p>
            <a:r>
              <a:rPr lang="en-GB" dirty="0" smtClean="0"/>
              <a:t>Makes demands of students and tutors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8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 was assessed entirely by closed book exam</a:t>
            </a:r>
          </a:p>
          <a:p>
            <a:r>
              <a:rPr lang="en-GB" dirty="0" smtClean="0"/>
              <a:t>Emphasis on speed and right method</a:t>
            </a:r>
          </a:p>
          <a:p>
            <a:r>
              <a:rPr lang="en-GB" dirty="0" smtClean="0"/>
              <a:t>And memory</a:t>
            </a:r>
          </a:p>
          <a:p>
            <a:endParaRPr lang="en-GB" dirty="0"/>
          </a:p>
          <a:p>
            <a:r>
              <a:rPr lang="en-GB" dirty="0" smtClean="0"/>
              <a:t>Performance affected by time of day, hay fever / medication, </a:t>
            </a:r>
            <a:r>
              <a:rPr lang="en-GB" dirty="0" err="1" smtClean="0"/>
              <a:t>etc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No relevance to real-life mathematics of any kind</a:t>
            </a:r>
          </a:p>
          <a:p>
            <a:r>
              <a:rPr lang="en-GB" dirty="0" smtClean="0"/>
              <a:t>But authentic!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214" y="508002"/>
            <a:ext cx="1684972" cy="154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40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60" y="2023626"/>
            <a:ext cx="4485640" cy="3863340"/>
          </a:xfrm>
        </p:spPr>
        <p:txBody>
          <a:bodyPr>
            <a:normAutofit/>
          </a:bodyPr>
          <a:lstStyle/>
          <a:p>
            <a:r>
              <a:rPr lang="en-GB" dirty="0" smtClean="0"/>
              <a:t>With Google Glass type technology, cheating in exams will be easy</a:t>
            </a:r>
          </a:p>
          <a:p>
            <a:r>
              <a:rPr lang="en-GB" dirty="0" smtClean="0"/>
              <a:t>(It’s probably already much more common than we think)</a:t>
            </a:r>
          </a:p>
          <a:p>
            <a:r>
              <a:rPr lang="en-GB" dirty="0" smtClean="0"/>
              <a:t>So what will be the point of exams?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4703" y="5035034"/>
            <a:ext cx="3363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Loïc</a:t>
            </a:r>
            <a:r>
              <a:rPr lang="en-GB" dirty="0"/>
              <a:t> Le </a:t>
            </a:r>
            <a:r>
              <a:rPr lang="en-GB" dirty="0" err="1" smtClean="0"/>
              <a:t>Meur</a:t>
            </a:r>
            <a:r>
              <a:rPr lang="en-GB" dirty="0" smtClean="0"/>
              <a:t>, </a:t>
            </a:r>
            <a:r>
              <a:rPr lang="en-GB" dirty="0"/>
              <a:t>Wikimedia Commons, CC BY 2.0</a:t>
            </a:r>
          </a:p>
        </p:txBody>
      </p:sp>
      <p:pic>
        <p:nvPicPr>
          <p:cNvPr id="4098" name="Picture 2" descr="File:A Google Glass wear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44" y="2057401"/>
            <a:ext cx="3965575" cy="2642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24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Students focus on assessment much more than in my time</a:t>
            </a:r>
          </a:p>
          <a:p>
            <a:endParaRPr lang="en-GB" dirty="0"/>
          </a:p>
          <a:p>
            <a:r>
              <a:rPr lang="en-GB" dirty="0" smtClean="0"/>
              <a:t>We and students put too much time and effort into (inevitably) flawed assessment that could be better spent on teaching and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8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194560"/>
            <a:ext cx="8181340" cy="4069080"/>
          </a:xfrm>
        </p:spPr>
        <p:txBody>
          <a:bodyPr/>
          <a:lstStyle/>
          <a:p>
            <a:r>
              <a:rPr lang="en-GB" dirty="0" smtClean="0"/>
              <a:t>My least favourite academic activity (by far)</a:t>
            </a:r>
          </a:p>
          <a:p>
            <a:r>
              <a:rPr lang="en-GB" dirty="0" smtClean="0"/>
              <a:t>Online assessment marked by computer is popular with students, offers immediate feedback, more engagement</a:t>
            </a:r>
          </a:p>
          <a:p>
            <a:endParaRPr lang="en-GB" dirty="0"/>
          </a:p>
          <a:p>
            <a:r>
              <a:rPr lang="en-GB" dirty="0" smtClean="0"/>
              <a:t>But time-consuming to set 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Online assessment, </a:t>
            </a:r>
            <a:r>
              <a:rPr lang="en-GB" dirty="0" err="1" smtClean="0"/>
              <a:t>mathscasts</a:t>
            </a:r>
            <a:r>
              <a:rPr lang="en-GB" dirty="0" smtClean="0"/>
              <a:t>, detailed feedback, flipped classroom</a:t>
            </a:r>
          </a:p>
          <a:p>
            <a:r>
              <a:rPr lang="en-GB" dirty="0" smtClean="0"/>
              <a:t>Needs huge investment of time</a:t>
            </a:r>
          </a:p>
          <a:p>
            <a:endParaRPr lang="en-GB" dirty="0"/>
          </a:p>
          <a:p>
            <a:r>
              <a:rPr lang="en-GB" dirty="0" smtClean="0"/>
              <a:t>Freezes the curriculum – because of the investment in the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Forty years ago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did no </a:t>
            </a:r>
            <a:r>
              <a:rPr lang="en-GB" dirty="0" err="1" smtClean="0"/>
              <a:t>groupwork</a:t>
            </a:r>
            <a:r>
              <a:rPr lang="en-GB" dirty="0" smtClean="0"/>
              <a:t> or project work</a:t>
            </a:r>
          </a:p>
          <a:p>
            <a:r>
              <a:rPr lang="en-GB" dirty="0" smtClean="0"/>
              <a:t>I gave no presentations</a:t>
            </a:r>
          </a:p>
          <a:p>
            <a:r>
              <a:rPr lang="en-GB" dirty="0" smtClean="0"/>
              <a:t>I learned nothing to prepare me for the workplace (and arguably not to prepare me for research)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214" y="508002"/>
            <a:ext cx="1684972" cy="154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92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00" y="2194560"/>
            <a:ext cx="5336540" cy="42697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Maths is collaborative! </a:t>
            </a:r>
          </a:p>
          <a:p>
            <a:r>
              <a:rPr lang="en-GB" dirty="0" smtClean="0"/>
              <a:t>(</a:t>
            </a:r>
            <a:r>
              <a:rPr lang="en-GB" i="1" dirty="0" smtClean="0"/>
              <a:t>Birth of a Theorem</a:t>
            </a:r>
            <a:r>
              <a:rPr lang="en-GB" dirty="0" smtClean="0"/>
              <a:t>, </a:t>
            </a:r>
            <a:r>
              <a:rPr lang="en-GB" i="1" dirty="0" smtClean="0"/>
              <a:t>The Man Who Knew Infinity, </a:t>
            </a:r>
            <a:r>
              <a:rPr lang="en-GB" dirty="0" err="1" smtClean="0"/>
              <a:t>etc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i="1" dirty="0" smtClean="0"/>
          </a:p>
          <a:p>
            <a:r>
              <a:rPr lang="en-GB" dirty="0" smtClean="0"/>
              <a:t>Are we training students to collaborate?</a:t>
            </a:r>
          </a:p>
          <a:p>
            <a:r>
              <a:rPr lang="en-GB" dirty="0" smtClean="0"/>
              <a:t>Students don’t like assessed </a:t>
            </a:r>
            <a:r>
              <a:rPr lang="en-GB" dirty="0" err="1" smtClean="0"/>
              <a:t>groupwork</a:t>
            </a:r>
            <a:r>
              <a:rPr lang="en-GB" dirty="0" smtClean="0"/>
              <a:t> but they need the skills</a:t>
            </a:r>
          </a:p>
          <a:p>
            <a:r>
              <a:rPr lang="en-GB" dirty="0" smtClean="0"/>
              <a:t>Even if they are going to do a doctorate in pure mathematics!</a:t>
            </a:r>
          </a:p>
        </p:txBody>
      </p:sp>
      <p:pic>
        <p:nvPicPr>
          <p:cNvPr id="5122" name="Picture 2" descr="File:The Man Who Knew Infinity (fil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057401"/>
            <a:ext cx="2381250" cy="352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92150" y="581796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Warner Bros, fair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6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Technology offers new ways to </a:t>
            </a:r>
            <a:r>
              <a:rPr lang="en-GB" dirty="0" smtClean="0"/>
              <a:t>collaborate (</a:t>
            </a:r>
            <a:r>
              <a:rPr lang="en-GB" dirty="0" err="1" smtClean="0"/>
              <a:t>eg</a:t>
            </a:r>
            <a:r>
              <a:rPr lang="en-GB" dirty="0" smtClean="0"/>
              <a:t> Polymaths) </a:t>
            </a:r>
            <a:endParaRPr lang="en-GB" dirty="0"/>
          </a:p>
          <a:p>
            <a:r>
              <a:rPr lang="en-GB" dirty="0"/>
              <a:t>We can use VLE interactions to assess individual contributions to group </a:t>
            </a:r>
            <a:r>
              <a:rPr lang="en-GB" dirty="0" smtClean="0"/>
              <a:t>assignments</a:t>
            </a:r>
          </a:p>
          <a:p>
            <a:r>
              <a:rPr lang="en-GB" dirty="0" smtClean="0"/>
              <a:t>When will our students be collaborating with computer proof assistants?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9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40 YEARS AGO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 had excellent personal tutors</a:t>
            </a:r>
          </a:p>
          <a:p>
            <a:r>
              <a:rPr lang="en-GB" dirty="0" smtClean="0"/>
              <a:t>And no financial concerns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214" y="508002"/>
            <a:ext cx="1684972" cy="154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61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Personal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Everything I say is a personal point of view</a:t>
            </a:r>
          </a:p>
          <a:p>
            <a:r>
              <a:rPr lang="en-GB" dirty="0" smtClean="0"/>
              <a:t>I have not discussed this with colleagues</a:t>
            </a:r>
          </a:p>
          <a:p>
            <a:r>
              <a:rPr lang="en-GB" dirty="0" smtClean="0"/>
              <a:t>I don’t expect anyone to agree with me</a:t>
            </a:r>
          </a:p>
          <a:p>
            <a:r>
              <a:rPr lang="en-GB" dirty="0" smtClean="0"/>
              <a:t>“Prediction is very difficult, especially about the future” (Niels Bohr / Piet Hein)</a:t>
            </a:r>
          </a:p>
          <a:p>
            <a:r>
              <a:rPr lang="en-GB" dirty="0" smtClean="0"/>
              <a:t>I expect all my predictions to be wrong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9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many of our students, available funding does not cover fees + accommodation</a:t>
            </a:r>
          </a:p>
          <a:p>
            <a:r>
              <a:rPr lang="en-GB" dirty="0" smtClean="0"/>
              <a:t>They are under different pressures</a:t>
            </a:r>
          </a:p>
          <a:p>
            <a:endParaRPr lang="en-GB" dirty="0" smtClean="0"/>
          </a:p>
          <a:p>
            <a:r>
              <a:rPr lang="en-GB" dirty="0" smtClean="0"/>
              <a:t>Academics expected to provide more pastoral care</a:t>
            </a:r>
          </a:p>
          <a:p>
            <a:r>
              <a:rPr lang="en-GB" dirty="0" smtClean="0"/>
              <a:t>Initiatives like Maths Arcade to promote “community”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1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HOPES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Lectures replaced by more useful activities</a:t>
            </a:r>
          </a:p>
          <a:p>
            <a:r>
              <a:rPr lang="en-GB" dirty="0" smtClean="0"/>
              <a:t>Exams </a:t>
            </a:r>
            <a:r>
              <a:rPr lang="en-GB" dirty="0" smtClean="0"/>
              <a:t>replaced by more useful assessment</a:t>
            </a:r>
          </a:p>
          <a:p>
            <a:r>
              <a:rPr lang="en-GB" dirty="0" smtClean="0"/>
              <a:t>More focus on learning, not assessment</a:t>
            </a:r>
          </a:p>
          <a:p>
            <a:r>
              <a:rPr lang="en-GB" dirty="0" smtClean="0"/>
              <a:t>More focus on teaching, not marking</a:t>
            </a:r>
          </a:p>
          <a:p>
            <a:r>
              <a:rPr lang="en-GB" dirty="0" smtClean="0"/>
              <a:t>A new golden 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EXCITING TIMES!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 you for listening!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8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Forty years ago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370" y="2057401"/>
            <a:ext cx="4445000" cy="4087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64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Forty years ago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spent twelve hours a week copying down what the lecturer wrote on the board as fast as I could</a:t>
            </a:r>
          </a:p>
          <a:p>
            <a:r>
              <a:rPr lang="en-GB" dirty="0" smtClean="0"/>
              <a:t>Then I went back to my room and tried to understand it</a:t>
            </a:r>
          </a:p>
          <a:p>
            <a:r>
              <a:rPr lang="en-GB" dirty="0" smtClean="0"/>
              <a:t>If not, I had a twenty-minute walk to the library</a:t>
            </a:r>
          </a:p>
          <a:p>
            <a:r>
              <a:rPr lang="en-GB" dirty="0" smtClean="0"/>
              <a:t>Where the book I needed might or might not be available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214" y="508002"/>
            <a:ext cx="1684972" cy="154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98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057401"/>
            <a:ext cx="5130800" cy="419099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Students can think during lectures</a:t>
            </a:r>
            <a:endParaRPr lang="en-GB" dirty="0"/>
          </a:p>
          <a:p>
            <a:r>
              <a:rPr lang="en-GB" dirty="0" smtClean="0"/>
              <a:t>They can learn wherever they are with smartphone or tablet</a:t>
            </a:r>
          </a:p>
          <a:p>
            <a:r>
              <a:rPr lang="en-GB" dirty="0" smtClean="0"/>
              <a:t>They have Wikipedia</a:t>
            </a:r>
          </a:p>
          <a:p>
            <a:r>
              <a:rPr lang="en-GB" dirty="0" smtClean="0"/>
              <a:t>I spend much more time creating teaching material, </a:t>
            </a:r>
            <a:r>
              <a:rPr lang="en-GB" dirty="0" err="1" smtClean="0"/>
              <a:t>mathcast</a:t>
            </a:r>
            <a:r>
              <a:rPr lang="en-GB" dirty="0" smtClean="0"/>
              <a:t> feedback </a:t>
            </a:r>
            <a:r>
              <a:rPr lang="en-GB" dirty="0" err="1" smtClean="0"/>
              <a:t>etc</a:t>
            </a:r>
            <a:r>
              <a:rPr lang="en-GB" dirty="0" smtClean="0"/>
              <a:t> than I ever did 20 years ago</a:t>
            </a:r>
            <a:endParaRPr lang="en-GB" dirty="0"/>
          </a:p>
          <a:p>
            <a:r>
              <a:rPr lang="en-GB" dirty="0"/>
              <a:t>No wonder results are getting better!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75300" y="4553622"/>
            <a:ext cx="308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Mariordo (Mario Roberto Durán Ortiz</a:t>
            </a:r>
            <a:r>
              <a:rPr lang="it-IT" sz="1600" dirty="0" smtClean="0"/>
              <a:t>), Wikimedia Commons CC-BY-SA 3.0</a:t>
            </a:r>
            <a:endParaRPr lang="en-GB" sz="1600" dirty="0"/>
          </a:p>
        </p:txBody>
      </p:sp>
      <p:pic>
        <p:nvPicPr>
          <p:cNvPr id="3074" name="Picture 2" descr="File:Wikipedia Kindle Fire &amp; iPad 1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1"/>
            <a:ext cx="3416300" cy="2276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27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4373"/>
            <a:ext cx="8244840" cy="1293028"/>
          </a:xfrm>
        </p:spPr>
        <p:txBody>
          <a:bodyPr/>
          <a:lstStyle/>
          <a:p>
            <a:r>
              <a:rPr lang="en-GB" dirty="0" err="1" smtClean="0"/>
              <a:t>POWERpoint</a:t>
            </a:r>
            <a:r>
              <a:rPr lang="en-GB" dirty="0" smtClean="0"/>
              <a:t> or blackboard?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057401"/>
            <a:ext cx="4714240" cy="391414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 do mathematics with a pen in my hand</a:t>
            </a:r>
          </a:p>
          <a:p>
            <a:r>
              <a:rPr lang="en-GB" dirty="0" smtClean="0"/>
              <a:t>One understands maths by seeing it developed, not by going straight to the answer</a:t>
            </a:r>
          </a:p>
          <a:p>
            <a:r>
              <a:rPr lang="en-GB" dirty="0" smtClean="0"/>
              <a:t>Lecture capture must capture the writing, not just the end product</a:t>
            </a:r>
          </a:p>
          <a:p>
            <a:r>
              <a:rPr lang="en-GB" dirty="0" smtClean="0"/>
              <a:t>Digital revolution started slowly for mathematics</a:t>
            </a:r>
          </a:p>
        </p:txBody>
      </p:sp>
      <p:pic>
        <p:nvPicPr>
          <p:cNvPr id="2050" name="Picture 2" descr="File:Math lecture at T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691466" cy="276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39283" y="5143500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Tungsten,</a:t>
            </a:r>
          </a:p>
          <a:p>
            <a:pPr algn="ctr"/>
            <a:r>
              <a:rPr lang="en-GB" dirty="0" smtClean="0"/>
              <a:t>public domain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1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Pencil and paper?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5019040" cy="40284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 some, maths </a:t>
            </a:r>
            <a:r>
              <a:rPr lang="en-GB" dirty="0" smtClean="0"/>
              <a:t>is still to be </a:t>
            </a:r>
            <a:r>
              <a:rPr lang="en-GB" dirty="0"/>
              <a:t>done on paper (see </a:t>
            </a:r>
            <a:r>
              <a:rPr lang="en-GB" dirty="0" err="1"/>
              <a:t>Cédric</a:t>
            </a:r>
            <a:r>
              <a:rPr lang="en-GB" dirty="0"/>
              <a:t> Villani, </a:t>
            </a:r>
            <a:r>
              <a:rPr lang="en-GB" i="1" dirty="0"/>
              <a:t>Birth of a Theorem</a:t>
            </a:r>
            <a:r>
              <a:rPr lang="en-GB" dirty="0"/>
              <a:t>)</a:t>
            </a:r>
          </a:p>
          <a:p>
            <a:r>
              <a:rPr lang="en-GB" dirty="0"/>
              <a:t>(Where does electronic submission of coursework fit</a:t>
            </a:r>
            <a:r>
              <a:rPr lang="en-GB" dirty="0" smtClean="0"/>
              <a:t>?)</a:t>
            </a:r>
          </a:p>
          <a:p>
            <a:r>
              <a:rPr lang="en-GB" dirty="0" smtClean="0"/>
              <a:t>How long can that continue in the digital age?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42089" y="5586969"/>
            <a:ext cx="27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252525"/>
                </a:solidFill>
                <a:latin typeface="Arial" panose="020B0604020202020204" pitchFamily="34" charset="0"/>
              </a:rPr>
              <a:t>Marie-Lan Nguyen, Wikimedia Commons, CC BY 3.0</a:t>
            </a:r>
            <a:endParaRPr lang="en-GB" dirty="0"/>
          </a:p>
        </p:txBody>
      </p:sp>
      <p:pic>
        <p:nvPicPr>
          <p:cNvPr id="1026" name="Picture 2" descr="File:Cedric Villani at his office 2015 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58" y="1838960"/>
            <a:ext cx="2349411" cy="3518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67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Lecture capture</a:t>
            </a:r>
          </a:p>
          <a:p>
            <a:endParaRPr lang="en-GB" dirty="0"/>
          </a:p>
          <a:p>
            <a:r>
              <a:rPr lang="en-GB" dirty="0" smtClean="0"/>
              <a:t>Easy for lecturer</a:t>
            </a:r>
          </a:p>
          <a:p>
            <a:r>
              <a:rPr lang="en-GB" dirty="0" smtClean="0"/>
              <a:t>Allows students to revisit difficult bits (not play the whole lecture)</a:t>
            </a:r>
          </a:p>
          <a:p>
            <a:endParaRPr lang="en-GB" dirty="0"/>
          </a:p>
          <a:p>
            <a:r>
              <a:rPr lang="en-GB" dirty="0" smtClean="0"/>
              <a:t>Technical issues</a:t>
            </a:r>
          </a:p>
          <a:p>
            <a:r>
              <a:rPr lang="en-GB" dirty="0" smtClean="0"/>
              <a:t>Need to capture act of writing, not just PowerPoint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6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Mathscasts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Focus on key points (short and to the point)</a:t>
            </a:r>
          </a:p>
          <a:p>
            <a:r>
              <a:rPr lang="en-GB" dirty="0" smtClean="0"/>
              <a:t>Time-consuming to prepare</a:t>
            </a:r>
          </a:p>
          <a:p>
            <a:r>
              <a:rPr lang="en-GB" dirty="0" smtClean="0"/>
              <a:t>Good for feedback</a:t>
            </a:r>
          </a:p>
          <a:p>
            <a:r>
              <a:rPr lang="en-GB" dirty="0" smtClean="0"/>
              <a:t>Popular with students</a:t>
            </a:r>
          </a:p>
          <a:p>
            <a:r>
              <a:rPr lang="en-GB" dirty="0" smtClean="0"/>
              <a:t>Can capture act of writing!</a:t>
            </a:r>
          </a:p>
          <a:p>
            <a:r>
              <a:rPr lang="en-GB" dirty="0" smtClean="0"/>
              <a:t>Quality issues (especially sound)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0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762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Vapor Trail</vt:lpstr>
      <vt:lpstr>Horizon scanning:  the future of mathematics teaching in HE</vt:lpstr>
      <vt:lpstr>A Personal VIEW</vt:lpstr>
      <vt:lpstr>Forty years ago</vt:lpstr>
      <vt:lpstr>Forty years ago</vt:lpstr>
      <vt:lpstr>TODAY</vt:lpstr>
      <vt:lpstr>POWERpoint or blackboard?</vt:lpstr>
      <vt:lpstr>Pencil and paper?</vt:lpstr>
      <vt:lpstr>TODAY</vt:lpstr>
      <vt:lpstr>TODAY</vt:lpstr>
      <vt:lpstr>TODAY</vt:lpstr>
      <vt:lpstr>ASSESSMENT</vt:lpstr>
      <vt:lpstr>FUTURE?</vt:lpstr>
      <vt:lpstr>ASSESSMENT</vt:lpstr>
      <vt:lpstr>MARKING</vt:lpstr>
      <vt:lpstr>A problem</vt:lpstr>
      <vt:lpstr>Forty years ago</vt:lpstr>
      <vt:lpstr>COLLABORATION</vt:lpstr>
      <vt:lpstr>COllaboration</vt:lpstr>
      <vt:lpstr>40 YEARS AGO</vt:lpstr>
      <vt:lpstr>STUDENT SUPPORT</vt:lpstr>
      <vt:lpstr>MY HOPES</vt:lpstr>
      <vt:lpstr>EXCITING TIMES!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scanning:  the future of mathematics teaching in HE</dc:title>
  <dc:creator>Tony Mann</dc:creator>
  <cp:lastModifiedBy>Tony Mann</cp:lastModifiedBy>
  <cp:revision>22</cp:revision>
  <cp:lastPrinted>2016-04-21T06:43:47Z</cp:lastPrinted>
  <dcterms:created xsi:type="dcterms:W3CDTF">2016-04-16T09:58:51Z</dcterms:created>
  <dcterms:modified xsi:type="dcterms:W3CDTF">2016-04-21T06:53:53Z</dcterms:modified>
</cp:coreProperties>
</file>