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58" r:id="rId3"/>
    <p:sldId id="266" r:id="rId4"/>
    <p:sldId id="259" r:id="rId5"/>
    <p:sldId id="267" r:id="rId6"/>
    <p:sldId id="264" r:id="rId7"/>
    <p:sldId id="265" r:id="rId8"/>
    <p:sldId id="25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3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A6AF7-AFEE-4A2F-B549-4DFB2450CAE6}" type="datetimeFigureOut">
              <a:rPr lang="en-GB" smtClean="0"/>
              <a:t>26/04/2017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98145-F3E1-4014-9FDE-757333E82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57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9957-4EC5-46BF-AED9-BBA52AB87D3B}" type="datetimeFigureOut">
              <a:rPr lang="en-GB" smtClean="0"/>
              <a:t>26/04/2017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8B81-7C90-4B40-BB5B-FB2EFA7876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9957-4EC5-46BF-AED9-BBA52AB87D3B}" type="datetimeFigureOut">
              <a:rPr lang="en-GB" smtClean="0"/>
              <a:t>26/04/2017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8B81-7C90-4B40-BB5B-FB2EFA7876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9957-4EC5-46BF-AED9-BBA52AB87D3B}" type="datetimeFigureOut">
              <a:rPr lang="en-GB" smtClean="0"/>
              <a:t>26/04/2017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8B81-7C90-4B40-BB5B-FB2EFA7876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9957-4EC5-46BF-AED9-BBA52AB87D3B}" type="datetimeFigureOut">
              <a:rPr lang="en-GB" smtClean="0"/>
              <a:t>26/04/2017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8B81-7C90-4B40-BB5B-FB2EFA7876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9957-4EC5-46BF-AED9-BBA52AB87D3B}" type="datetimeFigureOut">
              <a:rPr lang="en-GB" smtClean="0"/>
              <a:t>26/04/2017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8B81-7C90-4B40-BB5B-FB2EFA7876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9957-4EC5-46BF-AED9-BBA52AB87D3B}" type="datetimeFigureOut">
              <a:rPr lang="en-GB" smtClean="0"/>
              <a:t>26/04/2017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8B81-7C90-4B40-BB5B-FB2EFA7876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9957-4EC5-46BF-AED9-BBA52AB87D3B}" type="datetimeFigureOut">
              <a:rPr lang="en-GB" smtClean="0"/>
              <a:t>26/04/2017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8B81-7C90-4B40-BB5B-FB2EFA7876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9957-4EC5-46BF-AED9-BBA52AB87D3B}" type="datetimeFigureOut">
              <a:rPr lang="en-GB" smtClean="0"/>
              <a:t>26/04/2017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8B81-7C90-4B40-BB5B-FB2EFA7876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9957-4EC5-46BF-AED9-BBA52AB87D3B}" type="datetimeFigureOut">
              <a:rPr lang="en-GB" smtClean="0"/>
              <a:t>26/04/2017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8B81-7C90-4B40-BB5B-FB2EFA7876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9957-4EC5-46BF-AED9-BBA52AB87D3B}" type="datetimeFigureOut">
              <a:rPr lang="en-GB" smtClean="0"/>
              <a:t>26/04/2017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8B81-7C90-4B40-BB5B-FB2EFA7876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9957-4EC5-46BF-AED9-BBA52AB87D3B}" type="datetimeFigureOut">
              <a:rPr lang="en-GB" smtClean="0"/>
              <a:t>26/04/2017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8B81-7C90-4B40-BB5B-FB2EFA7876EA}" type="slidenum">
              <a:rPr lang="en-GB" smtClean="0"/>
              <a:t>‹#›</a:t>
            </a:fld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7C669957-4EC5-46BF-AED9-BBA52AB87D3B}" type="datetimeFigureOut">
              <a:rPr lang="en-GB" smtClean="0"/>
              <a:t>26/04/2017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44708B81-7C90-4B40-BB5B-FB2EFA7876EA}" type="slidenum">
              <a:rPr lang="en-GB" smtClean="0"/>
              <a:t>‹#›</a:t>
            </a:fld>
            <a:endParaRPr lang="en-GB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4476750"/>
            <a:ext cx="395287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3273310"/>
            <a:ext cx="7117180" cy="951036"/>
          </a:xfrm>
        </p:spPr>
        <p:txBody>
          <a:bodyPr/>
          <a:lstStyle/>
          <a:p>
            <a:r>
              <a:rPr lang="en-GB" dirty="0" smtClean="0"/>
              <a:t>ICMS, Edinburgh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1459932"/>
          </a:xfrm>
        </p:spPr>
        <p:txBody>
          <a:bodyPr>
            <a:normAutofit/>
          </a:bodyPr>
          <a:lstStyle/>
          <a:p>
            <a:r>
              <a:rPr lang="en-GB" dirty="0" smtClean="0"/>
              <a:t>Paul </a:t>
            </a:r>
            <a:r>
              <a:rPr lang="en-GB" dirty="0" err="1" smtClean="0"/>
              <a:t>Glendinning</a:t>
            </a:r>
            <a:r>
              <a:rPr lang="en-GB" dirty="0" smtClean="0"/>
              <a:t> </a:t>
            </a:r>
          </a:p>
          <a:p>
            <a:r>
              <a:rPr lang="en-GB" dirty="0" smtClean="0"/>
              <a:t>University of </a:t>
            </a:r>
            <a:r>
              <a:rPr lang="en-GB" dirty="0" smtClean="0"/>
              <a:t>Manchester</a:t>
            </a:r>
          </a:p>
          <a:p>
            <a:r>
              <a:rPr lang="en-GB" dirty="0" smtClean="0"/>
              <a:t>Scientific Director, ICMS</a:t>
            </a:r>
            <a:endParaRPr lang="en-GB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4008" cy="327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06706"/>
            <a:ext cx="3237398" cy="215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6948264" y="836712"/>
            <a:ext cx="576064" cy="223224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58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Vision and Roadmap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584" y="1809749"/>
            <a:ext cx="3653135" cy="4051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ICMS is globally recognised as a centre for short workshops in all areas of mathematical sciences and applications.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It has strong Knowledge Transfer and Public Engagement activity.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Stuff </a:t>
            </a:r>
            <a:r>
              <a:rPr lang="en-GB" dirty="0" smtClean="0"/>
              <a:t>happens </a:t>
            </a:r>
            <a:r>
              <a:rPr lang="en-GB" dirty="0" smtClean="0"/>
              <a:t>here, it’s not just an arena for reporting.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7745" y="2815397"/>
            <a:ext cx="3293095" cy="40513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How do we get there?</a:t>
            </a:r>
          </a:p>
          <a:p>
            <a:r>
              <a:rPr lang="en-GB" dirty="0" smtClean="0"/>
              <a:t>Sustainable funding</a:t>
            </a:r>
          </a:p>
          <a:p>
            <a:r>
              <a:rPr lang="en-GB" dirty="0" smtClean="0"/>
              <a:t>Maintain excellence</a:t>
            </a:r>
          </a:p>
          <a:p>
            <a:r>
              <a:rPr lang="en-GB" dirty="0" smtClean="0"/>
              <a:t>Nimble and flexible</a:t>
            </a:r>
          </a:p>
          <a:p>
            <a:r>
              <a:rPr lang="en-GB" dirty="0" smtClean="0"/>
              <a:t>Strong physical and intellectual identity</a:t>
            </a:r>
          </a:p>
          <a:p>
            <a:r>
              <a:rPr lang="en-GB" dirty="0" smtClean="0"/>
              <a:t>Clear aims and clear delivery plan </a:t>
            </a:r>
          </a:p>
          <a:p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1102"/>
            <a:ext cx="3008362" cy="300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888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501015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0"/>
            <a:ext cx="6237762" cy="249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UK Mathematics Infrastructure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284033"/>
            <a:ext cx="7125112" cy="4573967"/>
          </a:xfrm>
        </p:spPr>
        <p:txBody>
          <a:bodyPr/>
          <a:lstStyle/>
          <a:p>
            <a:r>
              <a:rPr lang="en-GB" dirty="0" smtClean="0"/>
              <a:t>EPSRC Grant (current grant ends Easter 2018)</a:t>
            </a:r>
          </a:p>
          <a:p>
            <a:pPr marL="0" indent="0">
              <a:buNone/>
            </a:pPr>
            <a:r>
              <a:rPr lang="en-GB" dirty="0" smtClean="0"/>
              <a:t>Funds administration</a:t>
            </a:r>
            <a:r>
              <a:rPr lang="en-GB" dirty="0"/>
              <a:t> </a:t>
            </a:r>
            <a:r>
              <a:rPr lang="en-GB" dirty="0" smtClean="0"/>
              <a:t>and building [NEW from Summer 2018], and basic programme of activity</a:t>
            </a:r>
          </a:p>
          <a:p>
            <a:pPr marL="0" indent="0">
              <a:buNone/>
            </a:pPr>
            <a:r>
              <a:rPr lang="en-GB" dirty="0" smtClean="0"/>
              <a:t>Enables </a:t>
            </a:r>
            <a:r>
              <a:rPr lang="en-GB" b="1" dirty="0" smtClean="0"/>
              <a:t>twice</a:t>
            </a:r>
            <a:r>
              <a:rPr lang="en-GB" dirty="0" smtClean="0"/>
              <a:t> that level of activity through other funding sources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(56% of ICMS funds from the basic grant, </a:t>
            </a:r>
            <a:r>
              <a:rPr lang="en-GB" smtClean="0"/>
              <a:t>35% </a:t>
            </a:r>
            <a:r>
              <a:rPr lang="en-GB" dirty="0" smtClean="0"/>
              <a:t>of participant days from basic grant in 2016)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This is what infrastructure does! EPSRC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00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75724"/>
            <a:ext cx="8496944" cy="924475"/>
          </a:xfrm>
        </p:spPr>
        <p:txBody>
          <a:bodyPr/>
          <a:lstStyle/>
          <a:p>
            <a:r>
              <a:rPr lang="en-GB" dirty="0" smtClean="0"/>
              <a:t>Opportunities (in next grant application)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1911787"/>
            <a:ext cx="4464496" cy="4685565"/>
          </a:xfrm>
        </p:spPr>
        <p:txBody>
          <a:bodyPr>
            <a:normAutofit/>
          </a:bodyPr>
          <a:lstStyle/>
          <a:p>
            <a:r>
              <a:rPr lang="en-GB" dirty="0" smtClean="0"/>
              <a:t>12 </a:t>
            </a:r>
            <a:r>
              <a:rPr lang="en-GB" dirty="0" smtClean="0"/>
              <a:t>open International </a:t>
            </a:r>
            <a:r>
              <a:rPr lang="en-GB" dirty="0"/>
              <a:t>W</a:t>
            </a:r>
            <a:r>
              <a:rPr lang="en-GB" dirty="0" smtClean="0"/>
              <a:t>orkshops including ECR workshops </a:t>
            </a:r>
            <a:endParaRPr lang="en-GB" dirty="0" smtClean="0"/>
          </a:p>
          <a:p>
            <a:r>
              <a:rPr lang="en-GB" dirty="0" smtClean="0"/>
              <a:t>Research in </a:t>
            </a:r>
            <a:r>
              <a:rPr lang="en-GB" dirty="0" smtClean="0"/>
              <a:t>Groups (short international collaborations)</a:t>
            </a:r>
            <a:endParaRPr lang="en-GB" dirty="0" smtClean="0"/>
          </a:p>
          <a:p>
            <a:r>
              <a:rPr lang="en-GB" dirty="0" smtClean="0"/>
              <a:t>6 Capability Workshops (innovative cross disciplinary, agile, strategic, new industrial applications,…)</a:t>
            </a:r>
          </a:p>
          <a:p>
            <a:r>
              <a:rPr lang="en-GB" dirty="0" smtClean="0"/>
              <a:t>Research Partnerships with industry (one non-academic partner with one academic partner)</a:t>
            </a:r>
          </a:p>
          <a:p>
            <a:r>
              <a:rPr lang="en-GB" dirty="0" smtClean="0"/>
              <a:t>Follow on grants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30824" y="2060848"/>
            <a:ext cx="4013176" cy="3471861"/>
          </a:xfrm>
        </p:spPr>
        <p:txBody>
          <a:bodyPr>
            <a:normAutofit/>
          </a:bodyPr>
          <a:lstStyle/>
          <a:p>
            <a:r>
              <a:rPr lang="en-GB" dirty="0" smtClean="0"/>
              <a:t>KE support and contacts for maximum impact</a:t>
            </a:r>
          </a:p>
          <a:p>
            <a:r>
              <a:rPr lang="en-GB" dirty="0" smtClean="0"/>
              <a:t>KE community building</a:t>
            </a:r>
          </a:p>
          <a:p>
            <a:r>
              <a:rPr lang="en-GB" dirty="0" smtClean="0"/>
              <a:t>PE activity locally and nationally</a:t>
            </a:r>
          </a:p>
          <a:p>
            <a:r>
              <a:rPr lang="en-GB" dirty="0" smtClean="0"/>
              <a:t>PE training and leadership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3848" y="6093296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Delivered by </a:t>
            </a:r>
            <a:r>
              <a:rPr lang="en-GB" dirty="0" smtClean="0"/>
              <a:t>publicity</a:t>
            </a:r>
            <a:r>
              <a:rPr lang="en-GB" dirty="0" smtClean="0"/>
              <a:t>, proactive approaches,  </a:t>
            </a:r>
          </a:p>
          <a:p>
            <a:r>
              <a:rPr lang="en-GB" dirty="0" smtClean="0"/>
              <a:t>working with </a:t>
            </a:r>
            <a:r>
              <a:rPr lang="en-GB" dirty="0" err="1" smtClean="0"/>
              <a:t>HoDoMS</a:t>
            </a:r>
            <a:r>
              <a:rPr lang="en-GB" dirty="0" smtClean="0"/>
              <a:t>, INI and </a:t>
            </a:r>
            <a:r>
              <a:rPr lang="en-GB" dirty="0" smtClean="0"/>
              <a:t>EPSRC 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846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Strengths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365354"/>
            <a:ext cx="3960440" cy="4541449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>International</a:t>
            </a:r>
            <a:r>
              <a:rPr lang="en-GB" sz="2000" dirty="0" smtClean="0"/>
              <a:t> exchange of ideas at highest level</a:t>
            </a:r>
          </a:p>
          <a:p>
            <a:r>
              <a:rPr lang="en-GB" sz="2000" b="1" dirty="0"/>
              <a:t>International</a:t>
            </a:r>
            <a:r>
              <a:rPr lang="en-GB" sz="2000" dirty="0"/>
              <a:t> exposure </a:t>
            </a:r>
            <a:endParaRPr lang="en-GB" sz="2000" dirty="0" smtClean="0"/>
          </a:p>
          <a:p>
            <a:r>
              <a:rPr lang="en-GB" sz="2000" b="1" dirty="0" smtClean="0"/>
              <a:t>International</a:t>
            </a:r>
            <a:r>
              <a:rPr lang="en-GB" sz="2000" dirty="0" smtClean="0"/>
              <a:t> reputation</a:t>
            </a:r>
          </a:p>
          <a:p>
            <a:r>
              <a:rPr lang="en-GB" sz="2000" dirty="0" smtClean="0"/>
              <a:t>Community building</a:t>
            </a:r>
          </a:p>
          <a:p>
            <a:r>
              <a:rPr lang="en-GB" sz="2000" dirty="0" smtClean="0"/>
              <a:t>Impact delivery</a:t>
            </a:r>
          </a:p>
          <a:p>
            <a:r>
              <a:rPr lang="en-GB" sz="2000" dirty="0" smtClean="0"/>
              <a:t>Great Maths</a:t>
            </a:r>
          </a:p>
          <a:p>
            <a:r>
              <a:rPr lang="en-GB" sz="2000" dirty="0" smtClean="0"/>
              <a:t>Nimble</a:t>
            </a:r>
          </a:p>
          <a:p>
            <a:r>
              <a:rPr lang="en-GB" sz="2000" dirty="0" smtClean="0"/>
              <a:t>Training for new academics (PE and KE)</a:t>
            </a:r>
            <a:endParaRPr lang="en-GB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50% UK-based</a:t>
            </a:r>
          </a:p>
          <a:p>
            <a:r>
              <a:rPr lang="en-GB" dirty="0" smtClean="0"/>
              <a:t>30% EU based</a:t>
            </a:r>
          </a:p>
          <a:p>
            <a:r>
              <a:rPr lang="en-GB" dirty="0" smtClean="0"/>
              <a:t>Strong record of outputs (currently compiling list of papers generated by activity)</a:t>
            </a:r>
          </a:p>
          <a:p>
            <a:r>
              <a:rPr lang="en-GB" dirty="0" smtClean="0"/>
              <a:t>7 Fields medallists in three years</a:t>
            </a:r>
          </a:p>
          <a:p>
            <a:r>
              <a:rPr lang="en-GB" b="1" dirty="0" smtClean="0"/>
              <a:t>48 UK Universities </a:t>
            </a:r>
            <a:r>
              <a:rPr lang="en-GB" b="1" dirty="0"/>
              <a:t>represented </a:t>
            </a:r>
            <a:r>
              <a:rPr lang="en-GB" b="1" dirty="0" smtClean="0"/>
              <a:t>in past three years </a:t>
            </a:r>
            <a:r>
              <a:rPr lang="en-GB" sz="1600" dirty="0" smtClean="0"/>
              <a:t>(53 to REF2014)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5882217"/>
            <a:ext cx="8178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We help to enable geographical distribution of excellence in research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33221"/>
            <a:ext cx="30099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596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4972050"/>
            <a:ext cx="17907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125113" cy="924475"/>
          </a:xfrm>
        </p:spPr>
        <p:txBody>
          <a:bodyPr/>
          <a:lstStyle/>
          <a:p>
            <a:r>
              <a:rPr lang="en-GB" dirty="0" smtClean="0"/>
              <a:t>The future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861999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Mathematics infrastructure hard to create and easy to lose (support us now!).</a:t>
            </a:r>
            <a:endParaRPr lang="en-GB" dirty="0" smtClean="0"/>
          </a:p>
          <a:p>
            <a:r>
              <a:rPr lang="en-GB" dirty="0" smtClean="0"/>
              <a:t>EPSRC </a:t>
            </a:r>
            <a:r>
              <a:rPr lang="en-GB" dirty="0"/>
              <a:t>strategy important e.g. Grand </a:t>
            </a:r>
            <a:r>
              <a:rPr lang="en-GB" dirty="0" smtClean="0"/>
              <a:t>Challenges and </a:t>
            </a:r>
            <a:r>
              <a:rPr lang="en-GB" dirty="0" smtClean="0"/>
              <a:t>Data Science (Turing) but CENTRALLY organized.</a:t>
            </a:r>
            <a:endParaRPr lang="en-GB" dirty="0" smtClean="0"/>
          </a:p>
          <a:p>
            <a:r>
              <a:rPr lang="en-GB" dirty="0" smtClean="0"/>
              <a:t>Links with EU likely to remain important – strong track record with individuals, but we should build relations with institutions as </a:t>
            </a:r>
            <a:r>
              <a:rPr lang="en-GB" dirty="0" smtClean="0"/>
              <a:t>well.</a:t>
            </a:r>
            <a:endParaRPr lang="en-GB" dirty="0" smtClean="0"/>
          </a:p>
          <a:p>
            <a:r>
              <a:rPr lang="en-GB" dirty="0" smtClean="0"/>
              <a:t>Newton Fund and/or UN Global Challenges an opportunity</a:t>
            </a:r>
          </a:p>
          <a:p>
            <a:r>
              <a:rPr lang="en-GB" dirty="0" smtClean="0"/>
              <a:t>Women in Mathematics continues to need attention, and diversity more generally (monitor, change expectations).</a:t>
            </a:r>
            <a:endParaRPr lang="en-GB" dirty="0" smtClean="0"/>
          </a:p>
          <a:p>
            <a:r>
              <a:rPr lang="en-GB" dirty="0" smtClean="0"/>
              <a:t>Investment in and support for ECRs.</a:t>
            </a:r>
          </a:p>
          <a:p>
            <a:r>
              <a:rPr lang="en-GB" dirty="0" smtClean="0"/>
              <a:t>International diversity (Africa and South America, but also China and India).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/>
              <a:t>Vitality of activity and international profile will remain ICMSs most powerful argument for support. </a:t>
            </a:r>
            <a:endParaRPr lang="en-GB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0"/>
            <a:ext cx="26479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504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have I missed?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928" y="1402565"/>
            <a:ext cx="5220072" cy="5455435"/>
          </a:xfrm>
        </p:spPr>
        <p:txBody>
          <a:bodyPr/>
          <a:lstStyle/>
          <a:p>
            <a:r>
              <a:rPr lang="en-GB" dirty="0" smtClean="0"/>
              <a:t>How can we help the maths community persuade central university admin of the value of maths in joint projects?</a:t>
            </a:r>
            <a:endParaRPr lang="en-GB" dirty="0" smtClean="0"/>
          </a:p>
          <a:p>
            <a:r>
              <a:rPr lang="en-GB" dirty="0" smtClean="0"/>
              <a:t>How can we better advertise the opportunities at ICMS more broadly in the community?</a:t>
            </a:r>
          </a:p>
          <a:p>
            <a:r>
              <a:rPr lang="en-GB" dirty="0" smtClean="0"/>
              <a:t>Importance of ICMS for</a:t>
            </a:r>
            <a:r>
              <a:rPr lang="en-GB" dirty="0" smtClean="0"/>
              <a:t> maintaining strong links with international colleagues</a:t>
            </a:r>
            <a:r>
              <a:rPr lang="en-GB" dirty="0"/>
              <a:t>.</a:t>
            </a:r>
            <a:endParaRPr lang="en-GB" dirty="0" smtClean="0"/>
          </a:p>
          <a:p>
            <a:r>
              <a:rPr lang="en-GB" dirty="0" smtClean="0"/>
              <a:t>What are we not doing that we could do?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70" y="2209479"/>
            <a:ext cx="3718474" cy="466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2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661" y="260648"/>
            <a:ext cx="1662881" cy="1361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62" y="0"/>
            <a:ext cx="2143125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420888"/>
            <a:ext cx="3146189" cy="20892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77" y="-90091"/>
            <a:ext cx="7125113" cy="1152128"/>
          </a:xfrm>
        </p:spPr>
        <p:txBody>
          <a:bodyPr/>
          <a:lstStyle/>
          <a:p>
            <a:r>
              <a:rPr lang="en-GB" dirty="0" smtClean="0"/>
              <a:t>PS. If you don’t know me…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73" y="1484784"/>
            <a:ext cx="6315344" cy="5656472"/>
          </a:xfrm>
        </p:spPr>
        <p:txBody>
          <a:bodyPr>
            <a:normAutofit/>
          </a:bodyPr>
          <a:lstStyle/>
          <a:p>
            <a:r>
              <a:rPr lang="en-GB" dirty="0" smtClean="0"/>
              <a:t>Mathematician (broad: </a:t>
            </a:r>
            <a:r>
              <a:rPr lang="en-GB" dirty="0" err="1" smtClean="0"/>
              <a:t>vP</a:t>
            </a:r>
            <a:r>
              <a:rPr lang="en-GB" dirty="0" smtClean="0"/>
              <a:t> of IMA, LMS Nominating </a:t>
            </a:r>
            <a:r>
              <a:rPr lang="en-GB" dirty="0" err="1" smtClean="0"/>
              <a:t>Cttee</a:t>
            </a:r>
            <a:r>
              <a:rPr lang="en-GB" dirty="0" smtClean="0"/>
              <a:t>, Faculty of Actuaries)</a:t>
            </a:r>
          </a:p>
          <a:p>
            <a:r>
              <a:rPr lang="en-GB" dirty="0" smtClean="0"/>
              <a:t>Management experience: Head of School for Manchester – UMIST merger, appointment </a:t>
            </a:r>
            <a:r>
              <a:rPr lang="en-GB" dirty="0" err="1" smtClean="0"/>
              <a:t>cttees</a:t>
            </a:r>
            <a:endParaRPr lang="en-GB" dirty="0" smtClean="0"/>
          </a:p>
          <a:p>
            <a:r>
              <a:rPr lang="en-GB" dirty="0"/>
              <a:t>Grant experience: EPSRC and RS </a:t>
            </a:r>
            <a:r>
              <a:rPr lang="en-GB" dirty="0" smtClean="0"/>
              <a:t>committees and grants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KT </a:t>
            </a:r>
            <a:r>
              <a:rPr lang="en-GB" dirty="0" smtClean="0"/>
              <a:t>experience: as </a:t>
            </a:r>
            <a:r>
              <a:rPr lang="en-GB" dirty="0"/>
              <a:t>an </a:t>
            </a:r>
            <a:r>
              <a:rPr lang="en-GB" dirty="0" smtClean="0"/>
              <a:t>enabler</a:t>
            </a:r>
            <a:endParaRPr lang="en-GB" dirty="0"/>
          </a:p>
          <a:p>
            <a:r>
              <a:rPr lang="en-GB" dirty="0" smtClean="0"/>
              <a:t>PE experience:  popular books, events </a:t>
            </a:r>
          </a:p>
          <a:p>
            <a:r>
              <a:rPr lang="en-GB" dirty="0" smtClean="0"/>
              <a:t>Political experience: co-chaired first seminar on maths in Houses of Parliament</a:t>
            </a:r>
          </a:p>
          <a:p>
            <a:r>
              <a:rPr lang="en-GB" dirty="0" smtClean="0"/>
              <a:t>EU experience and friends: CRM, IHES, Max Planck, </a:t>
            </a:r>
            <a:r>
              <a:rPr lang="en-GB" dirty="0" err="1" smtClean="0"/>
              <a:t>Erice</a:t>
            </a:r>
            <a:r>
              <a:rPr lang="en-GB" dirty="0" smtClean="0"/>
              <a:t>, France, Germany, Spain</a:t>
            </a:r>
          </a:p>
          <a:p>
            <a:r>
              <a:rPr lang="en-GB" dirty="0" smtClean="0"/>
              <a:t>INI connections: IDA, Scientific Steering </a:t>
            </a:r>
            <a:r>
              <a:rPr lang="en-GB" dirty="0" err="1" smtClean="0"/>
              <a:t>Cttee</a:t>
            </a:r>
            <a:endParaRPr lang="en-GB" dirty="0" smtClean="0"/>
          </a:p>
          <a:p>
            <a:r>
              <a:rPr lang="en-GB" dirty="0" smtClean="0"/>
              <a:t>New building experience: Alan Turing Building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250398" y="4005064"/>
            <a:ext cx="2853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Royal Instit</a:t>
            </a:r>
            <a:r>
              <a:rPr lang="en-GB" dirty="0" smtClean="0">
                <a:solidFill>
                  <a:schemeClr val="bg1"/>
                </a:solidFill>
              </a:rPr>
              <a:t>utio</a:t>
            </a:r>
            <a:r>
              <a:rPr lang="en-GB" dirty="0" smtClean="0">
                <a:solidFill>
                  <a:srgbClr val="FFFF00"/>
                </a:solidFill>
              </a:rPr>
              <a:t>n 2014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795" y="4742340"/>
            <a:ext cx="21526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9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1055</TotalTime>
  <Words>602</Words>
  <Application>Microsoft Office PowerPoint</Application>
  <PresentationFormat>On-screen Show (4:3)</PresentationFormat>
  <Paragraphs>80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Autumn</vt:lpstr>
      <vt:lpstr>ICMS, Edinburgh</vt:lpstr>
      <vt:lpstr>Vision and Roadmap</vt:lpstr>
      <vt:lpstr>UK Mathematics Infrastructure</vt:lpstr>
      <vt:lpstr>Opportunities (in next grant application)</vt:lpstr>
      <vt:lpstr>Strengths</vt:lpstr>
      <vt:lpstr>The future</vt:lpstr>
      <vt:lpstr>What have I missed?</vt:lpstr>
      <vt:lpstr>PS. If you don’t know me…</vt:lpstr>
    </vt:vector>
  </TitlesOfParts>
  <Company>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Mathematics Manifesto (first draft)</dc:title>
  <dc:creator>mcbsspg2</dc:creator>
  <cp:lastModifiedBy>mcbsspg2</cp:lastModifiedBy>
  <cp:revision>118</cp:revision>
  <dcterms:created xsi:type="dcterms:W3CDTF">2014-10-01T10:18:35Z</dcterms:created>
  <dcterms:modified xsi:type="dcterms:W3CDTF">2017-04-26T15:13:04Z</dcterms:modified>
</cp:coreProperties>
</file>