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</p:sldIdLst>
  <p:sldSz cx="12192000" cy="68580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1" d="100"/>
          <a:sy n="51" d="100"/>
        </p:scale>
        <p:origin x="56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GB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GB" sz="18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GB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0" y="-3240"/>
            <a:ext cx="12191400" cy="68605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" name="CustomShape 2"/>
          <p:cNvSpPr/>
          <p:nvPr/>
        </p:nvSpPr>
        <p:spPr>
          <a:xfrm>
            <a:off x="321840" y="291360"/>
            <a:ext cx="11572920" cy="6213960"/>
          </a:xfrm>
          <a:prstGeom prst="rect">
            <a:avLst/>
          </a:prstGeom>
          <a:solidFill>
            <a:srgbClr val="000000"/>
          </a:solidFill>
          <a:ln w="127080">
            <a:solidFill>
              <a:schemeClr val="bg1">
                <a:lumMod val="75000"/>
                <a:lumOff val="2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" name="CustomShape 3"/>
          <p:cNvSpPr/>
          <p:nvPr/>
        </p:nvSpPr>
        <p:spPr>
          <a:xfrm>
            <a:off x="1523880" y="1122480"/>
            <a:ext cx="9143280" cy="283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5800" b="0" strike="noStrike" spc="-1">
                <a:solidFill>
                  <a:srgbClr val="FFFFFF"/>
                </a:solidFill>
                <a:latin typeface="Calibri Light"/>
              </a:rPr>
              <a:t>Co-existing with difficult colleagues</a:t>
            </a:r>
            <a:endParaRPr lang="en-GB" sz="5800" b="0" strike="noStrike" spc="-1">
              <a:latin typeface="Arial"/>
            </a:endParaRPr>
          </a:p>
        </p:txBody>
      </p:sp>
      <p:sp>
        <p:nvSpPr>
          <p:cNvPr id="79" name="CustomShape 4"/>
          <p:cNvSpPr/>
          <p:nvPr/>
        </p:nvSpPr>
        <p:spPr>
          <a:xfrm>
            <a:off x="1523880" y="4292280"/>
            <a:ext cx="9143280" cy="16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2400" b="0" strike="noStrike" spc="-1" dirty="0">
                <a:solidFill>
                  <a:srgbClr val="FFFF00"/>
                </a:solidFill>
                <a:latin typeface="Calibri"/>
              </a:rPr>
              <a:t>Jan van den Heuvel (LSE, </a:t>
            </a:r>
            <a:r>
              <a:rPr lang="en-GB" sz="2400" b="0" strike="noStrike" spc="-1" dirty="0" err="1">
                <a:solidFill>
                  <a:srgbClr val="FFFF00"/>
                </a:solidFill>
                <a:latin typeface="Calibri"/>
              </a:rPr>
              <a:t>HoDoM</a:t>
            </a:r>
            <a:r>
              <a:rPr lang="en-GB" sz="2400" b="0" strike="noStrike" spc="-1" dirty="0">
                <a:solidFill>
                  <a:srgbClr val="FFFF00"/>
                </a:solidFill>
                <a:latin typeface="Calibri"/>
              </a:rPr>
              <a:t> 2011–2015, 2019–…)</a:t>
            </a:r>
            <a:endParaRPr lang="en-GB" sz="2400" b="0" strike="noStrike" spc="-1" dirty="0">
              <a:solidFill>
                <a:srgbClr val="FFFF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GB" sz="2400" b="0" strike="noStrike" spc="-1" dirty="0">
              <a:solidFill>
                <a:srgbClr val="FFFF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2400" b="0" strike="noStrike" spc="-1" dirty="0">
                <a:solidFill>
                  <a:srgbClr val="FFFF00"/>
                </a:solidFill>
                <a:latin typeface="Calibri"/>
              </a:rPr>
              <a:t>Based on Jeremy </a:t>
            </a:r>
            <a:r>
              <a:rPr lang="en-GB" sz="2400" b="0" strike="noStrike" spc="-1" dirty="0" err="1">
                <a:solidFill>
                  <a:srgbClr val="FFFF00"/>
                </a:solidFill>
                <a:latin typeface="Calibri"/>
              </a:rPr>
              <a:t>Levesley’s</a:t>
            </a:r>
            <a:r>
              <a:rPr lang="en-GB" sz="2400" b="0" strike="noStrike" spc="-1" dirty="0">
                <a:solidFill>
                  <a:srgbClr val="FFFF00"/>
                </a:solidFill>
                <a:latin typeface="Calibri"/>
              </a:rPr>
              <a:t> plans for this session.</a:t>
            </a:r>
            <a:endParaRPr lang="en-GB" sz="2400" b="0" strike="noStrike" spc="-1" dirty="0">
              <a:solidFill>
                <a:srgbClr val="FFFF00"/>
              </a:solidFill>
              <a:latin typeface="Arial"/>
            </a:endParaRPr>
          </a:p>
        </p:txBody>
      </p:sp>
      <p:sp>
        <p:nvSpPr>
          <p:cNvPr id="80" name="Line 5"/>
          <p:cNvSpPr/>
          <p:nvPr/>
        </p:nvSpPr>
        <p:spPr>
          <a:xfrm>
            <a:off x="4724280" y="4109400"/>
            <a:ext cx="2743200" cy="360"/>
          </a:xfrm>
          <a:prstGeom prst="line">
            <a:avLst/>
          </a:prstGeom>
          <a:ln w="12600">
            <a:solidFill>
              <a:schemeClr val="tx1">
                <a:lumMod val="85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327600" y="3888000"/>
            <a:ext cx="5863680" cy="2647080"/>
          </a:xfrm>
          <a:prstGeom prst="rect">
            <a:avLst/>
          </a:prstGeom>
          <a:solidFill>
            <a:srgbClr val="44585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" name="CustomShape 2"/>
          <p:cNvSpPr/>
          <p:nvPr/>
        </p:nvSpPr>
        <p:spPr>
          <a:xfrm>
            <a:off x="524160" y="4032000"/>
            <a:ext cx="5523120" cy="2359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44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To start the discussion</a:t>
            </a:r>
            <a:endParaRPr lang="en-GB" sz="4400" b="0" strike="noStrike" spc="-1">
              <a:latin typeface="Arial"/>
            </a:endParaRPr>
          </a:p>
        </p:txBody>
      </p:sp>
      <p:pic>
        <p:nvPicPr>
          <p:cNvPr id="83" name="Picture 3"/>
          <p:cNvPicPr/>
          <p:nvPr/>
        </p:nvPicPr>
        <p:blipFill>
          <a:blip r:embed="rId2"/>
          <a:srcRect b="12495"/>
          <a:stretch/>
        </p:blipFill>
        <p:spPr>
          <a:xfrm>
            <a:off x="327600" y="321840"/>
            <a:ext cx="5863680" cy="3411720"/>
          </a:xfrm>
          <a:prstGeom prst="rect">
            <a:avLst/>
          </a:prstGeom>
          <a:ln>
            <a:noFill/>
          </a:ln>
        </p:spPr>
      </p:pic>
      <p:sp>
        <p:nvSpPr>
          <p:cNvPr id="84" name="CustomShape 3"/>
          <p:cNvSpPr/>
          <p:nvPr/>
        </p:nvSpPr>
        <p:spPr>
          <a:xfrm>
            <a:off x="6336000" y="321840"/>
            <a:ext cx="5533200" cy="62136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" name="CustomShape 4"/>
          <p:cNvSpPr/>
          <p:nvPr/>
        </p:nvSpPr>
        <p:spPr>
          <a:xfrm>
            <a:off x="6624000" y="648000"/>
            <a:ext cx="4829040" cy="5543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GB" sz="19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is a difficult colleague?</a:t>
            </a:r>
            <a:endParaRPr lang="en-GB" sz="1900" b="0" strike="noStrike" spc="-1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GB" sz="19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is an ideal colleague?</a:t>
            </a:r>
            <a:endParaRPr lang="en-GB" sz="19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GB" sz="1900" b="0" strike="noStrike" spc="-1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GB" sz="1900" b="0" strike="noStrike" spc="-1">
                <a:solidFill>
                  <a:srgbClr val="FFFFFF"/>
                </a:solidFill>
                <a:latin typeface="Calibri"/>
                <a:ea typeface="DejaVu Sans"/>
              </a:rPr>
              <a:t>“different = difficult”?</a:t>
            </a:r>
            <a:endParaRPr lang="en-GB" sz="19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GB" sz="1900" b="0" strike="noStrike" spc="-1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GB" sz="1900" b="0" strike="noStrike" spc="-1">
                <a:solidFill>
                  <a:srgbClr val="FFFFFF"/>
                </a:solidFill>
                <a:latin typeface="Calibri"/>
                <a:ea typeface="DejaVu Sans"/>
              </a:rPr>
              <a:t>Can people always control being difficult?</a:t>
            </a:r>
            <a:endParaRPr lang="en-GB" sz="1900" b="0" strike="noStrike" spc="-1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GB" sz="1900" b="0" strike="noStrike" spc="-1">
                <a:solidFill>
                  <a:srgbClr val="FFFFFF"/>
                </a:solidFill>
                <a:latin typeface="Calibri"/>
                <a:ea typeface="DejaVu Sans"/>
              </a:rPr>
              <a:t>Does it make a difference how to deal with it?</a:t>
            </a:r>
            <a:endParaRPr lang="en-GB" sz="19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GB" sz="1900" b="0" strike="noStrike" spc="-1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GB" sz="1900" b="0" strike="noStrike" spc="-1">
                <a:solidFill>
                  <a:srgbClr val="FFFFFF"/>
                </a:solidFill>
                <a:latin typeface="Calibri"/>
                <a:ea typeface="DejaVu Sans"/>
              </a:rPr>
              <a:t>Great people; horrible group. How to handle that?</a:t>
            </a:r>
            <a:endParaRPr lang="en-GB" sz="19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GB" sz="1900" b="0" strike="noStrike" spc="-1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GB" sz="1900" b="0" strike="noStrike" spc="-1">
                <a:solidFill>
                  <a:srgbClr val="FFFFFF"/>
                </a:solidFill>
                <a:latin typeface="Calibri"/>
                <a:ea typeface="DejaVu Sans"/>
              </a:rPr>
              <a:t>Do you always need to act?</a:t>
            </a:r>
            <a:endParaRPr lang="en-GB" sz="1900" b="0" strike="noStrike" spc="-1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GB" sz="1900" b="0" strike="noStrike" spc="-1">
                <a:solidFill>
                  <a:srgbClr val="FFFFFF"/>
                </a:solidFill>
                <a:latin typeface="Calibri"/>
                <a:ea typeface="DejaVu Sans"/>
              </a:rPr>
              <a:t>What form of co-existence can we live with?</a:t>
            </a:r>
            <a:endParaRPr lang="en-GB" sz="1900" b="0" strike="noStrike" spc="-1"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0" y="0"/>
            <a:ext cx="5615280" cy="6856920"/>
          </a:xfrm>
          <a:prstGeom prst="rect">
            <a:avLst/>
          </a:prstGeom>
          <a:solidFill>
            <a:srgbClr val="3F3F3F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7" name="CustomShape 2"/>
          <p:cNvSpPr/>
          <p:nvPr/>
        </p:nvSpPr>
        <p:spPr>
          <a:xfrm>
            <a:off x="643320" y="623520"/>
            <a:ext cx="4179960" cy="1605960"/>
          </a:xfrm>
          <a:prstGeom prst="rect">
            <a:avLst/>
          </a:prstGeom>
          <a:noFill/>
          <a:ln w="19080">
            <a:solidFill>
              <a:srgbClr val="FFFFFF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28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Things</a:t>
            </a:r>
            <a:br/>
            <a:r>
              <a:rPr lang="en-GB" sz="28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I (= Jeremy)</a:t>
            </a:r>
            <a:br/>
            <a:r>
              <a:rPr lang="en-GB" sz="2800" b="0" strike="noStrike" spc="-1">
                <a:solidFill>
                  <a:srgbClr val="FFFFFF"/>
                </a:solidFill>
                <a:latin typeface="Calibri Light"/>
                <a:ea typeface="DejaVu Sans"/>
              </a:rPr>
              <a:t>have learned</a:t>
            </a:r>
            <a:endParaRPr lang="en-GB" sz="2800" b="0" strike="noStrike" spc="-1">
              <a:latin typeface="Arial"/>
            </a:endParaRPr>
          </a:p>
        </p:txBody>
      </p:sp>
      <p:sp>
        <p:nvSpPr>
          <p:cNvPr id="88" name="CustomShape 3"/>
          <p:cNvSpPr/>
          <p:nvPr/>
        </p:nvSpPr>
        <p:spPr>
          <a:xfrm>
            <a:off x="643320" y="2638080"/>
            <a:ext cx="4179960" cy="3414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FFFFFF"/>
                </a:solidFill>
                <a:latin typeface="Calibri"/>
                <a:ea typeface="DejaVu Sans"/>
              </a:rPr>
              <a:t>Do not take things personally.</a:t>
            </a:r>
            <a:endParaRPr lang="en-GB" sz="2000" b="0" strike="noStrike" spc="-1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FFFFFF"/>
                </a:solidFill>
                <a:latin typeface="Calibri"/>
                <a:ea typeface="DejaVu Sans"/>
              </a:rPr>
              <a:t>I am a casualty of other lives, not a target.</a:t>
            </a:r>
            <a:endParaRPr lang="en-GB" sz="2000" b="0" strike="noStrike" spc="-1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FFFFFF"/>
                </a:solidFill>
                <a:latin typeface="Calibri"/>
                <a:ea typeface="DejaVu Sans"/>
              </a:rPr>
              <a:t>Be consistent</a:t>
            </a:r>
            <a:endParaRPr lang="en-GB" sz="2000" b="0" strike="noStrike" spc="-1">
              <a:latin typeface="Arial"/>
            </a:endParaRPr>
          </a:p>
          <a:p>
            <a:pPr marL="228600" indent="-22752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FFFFFF"/>
                </a:solidFill>
                <a:latin typeface="Calibri"/>
                <a:ea typeface="DejaVu Sans"/>
              </a:rPr>
              <a:t>Do not get into personal arguments</a:t>
            </a:r>
            <a:endParaRPr lang="en-GB" sz="2000" b="0" strike="noStrike" spc="-1">
              <a:latin typeface="Arial"/>
            </a:endParaRPr>
          </a:p>
          <a:p>
            <a:pPr marL="228600" indent="-227520">
              <a:lnSpc>
                <a:spcPct val="100000"/>
              </a:lnSpc>
              <a:spcBef>
                <a:spcPts val="1417"/>
              </a:spcBef>
              <a:buClr>
                <a:srgbClr val="FFFFFF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FFFFFF"/>
                </a:solidFill>
                <a:latin typeface="Calibri"/>
                <a:ea typeface="DejaVu Sans"/>
              </a:rPr>
              <a:t>Draw boundaries – there is unacceptable behaviour</a:t>
            </a:r>
            <a:endParaRPr lang="en-GB" sz="2000" b="0" strike="noStrike" spc="-1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FFFFFF"/>
              </a:buClr>
              <a:buFont typeface="Arial"/>
              <a:buChar char="•"/>
            </a:pPr>
            <a:r>
              <a:rPr lang="en-GB" sz="2000" b="0" strike="noStrike" spc="-1">
                <a:solidFill>
                  <a:srgbClr val="FFFFFF"/>
                </a:solidFill>
                <a:latin typeface="Calibri"/>
                <a:ea typeface="DejaVu Sans"/>
              </a:rPr>
              <a:t>Use processes (HR support is really important)</a:t>
            </a:r>
            <a:endParaRPr lang="en-GB" sz="2000" b="0" strike="noStrike" spc="-1">
              <a:latin typeface="Arial"/>
            </a:endParaRPr>
          </a:p>
        </p:txBody>
      </p:sp>
      <p:pic>
        <p:nvPicPr>
          <p:cNvPr id="89" name="Picture 88"/>
          <p:cNvPicPr/>
          <p:nvPr/>
        </p:nvPicPr>
        <p:blipFill>
          <a:blip r:embed="rId2"/>
          <a:stretch/>
        </p:blipFill>
        <p:spPr>
          <a:xfrm>
            <a:off x="6568560" y="2232000"/>
            <a:ext cx="4978800" cy="2997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134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Co-existing with difficult colleagues</dc:title>
  <dc:subject/>
  <dc:creator>jeremy levesley</dc:creator>
  <dc:description/>
  <cp:lastModifiedBy>VRUser03</cp:lastModifiedBy>
  <cp:revision>6</cp:revision>
  <dcterms:created xsi:type="dcterms:W3CDTF">2019-09-08T16:41:20Z</dcterms:created>
  <dcterms:modified xsi:type="dcterms:W3CDTF">2019-09-11T09:03:40Z</dcterms:modified>
  <dc:language>en-GB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ntentTypeId">
    <vt:lpwstr>0x010100A58D42C4F4D6ED4FB6DFDEBBB691FCD6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Widescreen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5</vt:i4>
  </property>
</Properties>
</file>